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59" r:id="rId3"/>
    <p:sldId id="575" r:id="rId4"/>
    <p:sldId id="576" r:id="rId5"/>
    <p:sldId id="595" r:id="rId6"/>
    <p:sldId id="596" r:id="rId7"/>
    <p:sldId id="562" r:id="rId8"/>
    <p:sldId id="578" r:id="rId9"/>
    <p:sldId id="564" r:id="rId10"/>
    <p:sldId id="597" r:id="rId11"/>
    <p:sldId id="598" r:id="rId12"/>
    <p:sldId id="567" r:id="rId13"/>
    <p:sldId id="565" r:id="rId14"/>
    <p:sldId id="566" r:id="rId15"/>
    <p:sldId id="445" r:id="rId16"/>
    <p:sldId id="599" r:id="rId17"/>
    <p:sldId id="600" r:id="rId18"/>
    <p:sldId id="601" r:id="rId19"/>
    <p:sldId id="602" r:id="rId20"/>
    <p:sldId id="577" r:id="rId21"/>
    <p:sldId id="603" r:id="rId22"/>
    <p:sldId id="457" r:id="rId23"/>
    <p:sldId id="581" r:id="rId24"/>
    <p:sldId id="432" r:id="rId25"/>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C6D"/>
    <a:srgbClr val="F7C09B"/>
    <a:srgbClr val="F5B487"/>
    <a:srgbClr val="F2A068"/>
    <a:srgbClr val="CC0000"/>
    <a:srgbClr val="99CCFF"/>
    <a:srgbClr val="E6E6E6"/>
    <a:srgbClr val="3FC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81" autoAdjust="0"/>
    <p:restoredTop sz="93542" autoAdjust="0"/>
  </p:normalViewPr>
  <p:slideViewPr>
    <p:cSldViewPr snapToGrid="0">
      <p:cViewPr varScale="1">
        <p:scale>
          <a:sx n="68" d="100"/>
          <a:sy n="68" d="100"/>
        </p:scale>
        <p:origin x="882" y="60"/>
      </p:cViewPr>
      <p:guideLst/>
    </p:cSldViewPr>
  </p:slideViewPr>
  <p:notesTextViewPr>
    <p:cViewPr>
      <p:scale>
        <a:sx n="1" d="1"/>
        <a:sy n="1" d="1"/>
      </p:scale>
      <p:origin x="0" y="0"/>
    </p:cViewPr>
  </p:notesTextViewPr>
  <p:notesViewPr>
    <p:cSldViewPr snapToGrid="0">
      <p:cViewPr varScale="1">
        <p:scale>
          <a:sx n="67" d="100"/>
          <a:sy n="67" d="100"/>
        </p:scale>
        <p:origin x="2748"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30EF84-11CB-49DF-B9A2-96219AED293A}" type="datetimeFigureOut">
              <a:rPr lang="zh-TW" altLang="en-US" smtClean="0"/>
              <a:t>2020/9/25</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306A16-9501-4C71-82F5-B6631307E449}" type="slidenum">
              <a:rPr lang="zh-TW" altLang="en-US" smtClean="0"/>
              <a:t>‹#›</a:t>
            </a:fld>
            <a:endParaRPr lang="zh-TW" altLang="en-US"/>
          </a:p>
        </p:txBody>
      </p:sp>
    </p:spTree>
    <p:extLst>
      <p:ext uri="{BB962C8B-B14F-4D97-AF65-F5344CB8AC3E}">
        <p14:creationId xmlns:p14="http://schemas.microsoft.com/office/powerpoint/2010/main" val="3963051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73811B-F42C-48FF-8B6C-76B27F9A0BBD}" type="datetimeFigureOut">
              <a:rPr lang="zh-TW" altLang="en-US" smtClean="0"/>
              <a:t>2020/9/25</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709B49-FE34-47F5-9CA4-190B745D6863}" type="slidenum">
              <a:rPr lang="zh-TW" altLang="en-US" smtClean="0"/>
              <a:t>‹#›</a:t>
            </a:fld>
            <a:endParaRPr lang="zh-TW" altLang="en-US"/>
          </a:p>
        </p:txBody>
      </p:sp>
    </p:spTree>
    <p:extLst>
      <p:ext uri="{BB962C8B-B14F-4D97-AF65-F5344CB8AC3E}">
        <p14:creationId xmlns:p14="http://schemas.microsoft.com/office/powerpoint/2010/main" val="611613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zh.wikipedia.org/wiki/%E4%BF%A1%E5%BA%A6"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zh.wikipedia.org/wiki/%E4%BF%A1%E5%BA%A6"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i="0" kern="1200" dirty="0">
                <a:solidFill>
                  <a:schemeClr val="tx1"/>
                </a:solidFill>
                <a:effectLst/>
                <a:latin typeface="+mn-lt"/>
                <a:ea typeface="+mn-ea"/>
                <a:cs typeface="+mn-cs"/>
              </a:rPr>
              <a:t>西班牙危險感知測試的開發和驗證</a:t>
            </a:r>
            <a:endParaRPr lang="zh-TW" altLang="en-US"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a:t>
            </a:fld>
            <a:endParaRPr lang="zh-TW" altLang="en-US"/>
          </a:p>
        </p:txBody>
      </p:sp>
    </p:spTree>
    <p:extLst>
      <p:ext uri="{BB962C8B-B14F-4D97-AF65-F5344CB8AC3E}">
        <p14:creationId xmlns:p14="http://schemas.microsoft.com/office/powerpoint/2010/main" val="2051084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10</a:t>
            </a:fld>
            <a:endParaRPr lang="zh-TW" altLang="en-US"/>
          </a:p>
        </p:txBody>
      </p:sp>
    </p:spTree>
    <p:extLst>
      <p:ext uri="{BB962C8B-B14F-4D97-AF65-F5344CB8AC3E}">
        <p14:creationId xmlns:p14="http://schemas.microsoft.com/office/powerpoint/2010/main" val="3877458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11</a:t>
            </a:fld>
            <a:endParaRPr lang="zh-TW" altLang="en-US"/>
          </a:p>
        </p:txBody>
      </p:sp>
    </p:spTree>
    <p:extLst>
      <p:ext uri="{BB962C8B-B14F-4D97-AF65-F5344CB8AC3E}">
        <p14:creationId xmlns:p14="http://schemas.microsoft.com/office/powerpoint/2010/main" val="32400843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a:solidFill>
                  <a:schemeClr val="tx1"/>
                </a:solidFill>
                <a:effectLst/>
                <a:latin typeface="+mn-lt"/>
                <a:ea typeface="+mn-ea"/>
                <a:cs typeface="+mn-cs"/>
              </a:rPr>
              <a:t>在黑屏遮住圖像之前的最後幾秒鐘。行人在頂部面板中變得可見，朝著中間面板中的十字路口移動，並即將踩到第三面板中的十字路口（在黑屏之前）。</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12</a:t>
            </a:fld>
            <a:endParaRPr lang="zh-TW" altLang="en-US"/>
          </a:p>
        </p:txBody>
      </p:sp>
    </p:spTree>
    <p:extLst>
      <p:ext uri="{BB962C8B-B14F-4D97-AF65-F5344CB8AC3E}">
        <p14:creationId xmlns:p14="http://schemas.microsoft.com/office/powerpoint/2010/main" val="1327566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13</a:t>
            </a:fld>
            <a:endParaRPr lang="zh-TW" altLang="en-US"/>
          </a:p>
        </p:txBody>
      </p:sp>
    </p:spTree>
    <p:extLst>
      <p:ext uri="{BB962C8B-B14F-4D97-AF65-F5344CB8AC3E}">
        <p14:creationId xmlns:p14="http://schemas.microsoft.com/office/powerpoint/2010/main" val="39693303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14</a:t>
            </a:fld>
            <a:endParaRPr lang="zh-TW" altLang="en-US"/>
          </a:p>
        </p:txBody>
      </p:sp>
    </p:spTree>
    <p:extLst>
      <p:ext uri="{BB962C8B-B14F-4D97-AF65-F5344CB8AC3E}">
        <p14:creationId xmlns:p14="http://schemas.microsoft.com/office/powerpoint/2010/main" val="24188555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15</a:t>
            </a:fld>
            <a:endParaRPr lang="zh-TW" altLang="en-US"/>
          </a:p>
        </p:txBody>
      </p:sp>
    </p:spTree>
    <p:extLst>
      <p:ext uri="{BB962C8B-B14F-4D97-AF65-F5344CB8AC3E}">
        <p14:creationId xmlns:p14="http://schemas.microsoft.com/office/powerpoint/2010/main" val="4010831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16</a:t>
            </a:fld>
            <a:endParaRPr lang="zh-TW" altLang="en-US"/>
          </a:p>
        </p:txBody>
      </p:sp>
    </p:spTree>
    <p:extLst>
      <p:ext uri="{BB962C8B-B14F-4D97-AF65-F5344CB8AC3E}">
        <p14:creationId xmlns:p14="http://schemas.microsoft.com/office/powerpoint/2010/main" val="23870597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17</a:t>
            </a:fld>
            <a:endParaRPr lang="zh-TW" altLang="en-US"/>
          </a:p>
        </p:txBody>
      </p:sp>
    </p:spTree>
    <p:extLst>
      <p:ext uri="{BB962C8B-B14F-4D97-AF65-F5344CB8AC3E}">
        <p14:creationId xmlns:p14="http://schemas.microsoft.com/office/powerpoint/2010/main" val="138463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18</a:t>
            </a:fld>
            <a:endParaRPr lang="zh-TW" altLang="en-US"/>
          </a:p>
        </p:txBody>
      </p:sp>
    </p:spTree>
    <p:extLst>
      <p:ext uri="{BB962C8B-B14F-4D97-AF65-F5344CB8AC3E}">
        <p14:creationId xmlns:p14="http://schemas.microsoft.com/office/powerpoint/2010/main" val="17596159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19</a:t>
            </a:fld>
            <a:endParaRPr lang="zh-TW" altLang="en-US"/>
          </a:p>
        </p:txBody>
      </p:sp>
    </p:spTree>
    <p:extLst>
      <p:ext uri="{BB962C8B-B14F-4D97-AF65-F5344CB8AC3E}">
        <p14:creationId xmlns:p14="http://schemas.microsoft.com/office/powerpoint/2010/main" val="3508619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a:t>
            </a:fld>
            <a:endParaRPr lang="zh-TW" altLang="en-US"/>
          </a:p>
        </p:txBody>
      </p:sp>
    </p:spTree>
    <p:extLst>
      <p:ext uri="{BB962C8B-B14F-4D97-AF65-F5344CB8AC3E}">
        <p14:creationId xmlns:p14="http://schemas.microsoft.com/office/powerpoint/2010/main" val="22652153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克隆巴赫係數 </a:t>
            </a:r>
            <a:r>
              <a:rPr lang="zh-TW" altLang="en-US" sz="1200" b="0" i="0" kern="1200" dirty="0">
                <a:solidFill>
                  <a:schemeClr val="tx1"/>
                </a:solidFill>
                <a:effectLst/>
                <a:latin typeface="+mn-lt"/>
                <a:ea typeface="+mn-ea"/>
                <a:cs typeface="+mn-cs"/>
              </a:rPr>
              <a:t>檢視</a:t>
            </a:r>
            <a:r>
              <a:rPr lang="zh-TW" altLang="en-US" sz="1200" b="0" i="0" u="none" strike="noStrike" kern="1200" dirty="0">
                <a:solidFill>
                  <a:schemeClr val="tx1"/>
                </a:solidFill>
                <a:effectLst/>
                <a:latin typeface="+mn-lt"/>
                <a:ea typeface="+mn-ea"/>
                <a:cs typeface="+mn-cs"/>
                <a:hlinkClick r:id="rId3" tooltip="信度"/>
              </a:rPr>
              <a:t>信度</a:t>
            </a:r>
            <a:r>
              <a:rPr lang="zh-TW" altLang="en-US" sz="1200" b="0" i="0" kern="1200" dirty="0">
                <a:solidFill>
                  <a:schemeClr val="tx1"/>
                </a:solidFill>
                <a:effectLst/>
                <a:latin typeface="+mn-lt"/>
                <a:ea typeface="+mn-ea"/>
                <a:cs typeface="+mn-cs"/>
              </a:rPr>
              <a:t>的一種方法</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20</a:t>
            </a:fld>
            <a:endParaRPr lang="zh-TW" altLang="en-US"/>
          </a:p>
        </p:txBody>
      </p:sp>
    </p:spTree>
    <p:extLst>
      <p:ext uri="{BB962C8B-B14F-4D97-AF65-F5344CB8AC3E}">
        <p14:creationId xmlns:p14="http://schemas.microsoft.com/office/powerpoint/2010/main" val="27744171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克隆巴赫係數 </a:t>
            </a:r>
            <a:r>
              <a:rPr lang="zh-TW" altLang="en-US" sz="1200" b="0" i="0" kern="1200" dirty="0">
                <a:solidFill>
                  <a:schemeClr val="tx1"/>
                </a:solidFill>
                <a:effectLst/>
                <a:latin typeface="+mn-lt"/>
                <a:ea typeface="+mn-ea"/>
                <a:cs typeface="+mn-cs"/>
              </a:rPr>
              <a:t>檢視</a:t>
            </a:r>
            <a:r>
              <a:rPr lang="zh-TW" altLang="en-US" sz="1200" b="0" i="0" u="none" strike="noStrike" kern="1200" dirty="0">
                <a:solidFill>
                  <a:schemeClr val="tx1"/>
                </a:solidFill>
                <a:effectLst/>
                <a:latin typeface="+mn-lt"/>
                <a:ea typeface="+mn-ea"/>
                <a:cs typeface="+mn-cs"/>
                <a:hlinkClick r:id="rId3" tooltip="信度"/>
              </a:rPr>
              <a:t>信度</a:t>
            </a:r>
            <a:r>
              <a:rPr lang="zh-TW" altLang="en-US" sz="1200" b="0" i="0" kern="1200" dirty="0">
                <a:solidFill>
                  <a:schemeClr val="tx1"/>
                </a:solidFill>
                <a:effectLst/>
                <a:latin typeface="+mn-lt"/>
                <a:ea typeface="+mn-ea"/>
                <a:cs typeface="+mn-cs"/>
              </a:rPr>
              <a:t>的一種方法</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21</a:t>
            </a:fld>
            <a:endParaRPr lang="zh-TW" altLang="en-US"/>
          </a:p>
        </p:txBody>
      </p:sp>
    </p:spTree>
    <p:extLst>
      <p:ext uri="{BB962C8B-B14F-4D97-AF65-F5344CB8AC3E}">
        <p14:creationId xmlns:p14="http://schemas.microsoft.com/office/powerpoint/2010/main" val="2716643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22</a:t>
            </a:fld>
            <a:endParaRPr lang="zh-TW" altLang="en-US"/>
          </a:p>
        </p:txBody>
      </p:sp>
    </p:spTree>
    <p:extLst>
      <p:ext uri="{BB962C8B-B14F-4D97-AF65-F5344CB8AC3E}">
        <p14:creationId xmlns:p14="http://schemas.microsoft.com/office/powerpoint/2010/main" val="12149253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23</a:t>
            </a:fld>
            <a:endParaRPr lang="zh-TW" altLang="en-US"/>
          </a:p>
        </p:txBody>
      </p:sp>
    </p:spTree>
    <p:extLst>
      <p:ext uri="{BB962C8B-B14F-4D97-AF65-F5344CB8AC3E}">
        <p14:creationId xmlns:p14="http://schemas.microsoft.com/office/powerpoint/2010/main" val="13292909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24</a:t>
            </a:fld>
            <a:endParaRPr lang="zh-TW" altLang="en-US"/>
          </a:p>
        </p:txBody>
      </p:sp>
    </p:spTree>
    <p:extLst>
      <p:ext uri="{BB962C8B-B14F-4D97-AF65-F5344CB8AC3E}">
        <p14:creationId xmlns:p14="http://schemas.microsoft.com/office/powerpoint/2010/main" val="3976617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a:t>
            </a:fld>
            <a:endParaRPr lang="zh-TW" altLang="en-US"/>
          </a:p>
        </p:txBody>
      </p:sp>
    </p:spTree>
    <p:extLst>
      <p:ext uri="{BB962C8B-B14F-4D97-AF65-F5344CB8AC3E}">
        <p14:creationId xmlns:p14="http://schemas.microsoft.com/office/powerpoint/2010/main" val="3801792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4</a:t>
            </a:fld>
            <a:endParaRPr lang="zh-TW" altLang="en-US"/>
          </a:p>
        </p:txBody>
      </p:sp>
    </p:spTree>
    <p:extLst>
      <p:ext uri="{BB962C8B-B14F-4D97-AF65-F5344CB8AC3E}">
        <p14:creationId xmlns:p14="http://schemas.microsoft.com/office/powerpoint/2010/main" val="23776064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5</a:t>
            </a:fld>
            <a:endParaRPr lang="zh-TW" altLang="en-US"/>
          </a:p>
        </p:txBody>
      </p:sp>
    </p:spTree>
    <p:extLst>
      <p:ext uri="{BB962C8B-B14F-4D97-AF65-F5344CB8AC3E}">
        <p14:creationId xmlns:p14="http://schemas.microsoft.com/office/powerpoint/2010/main" val="2591822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6</a:t>
            </a:fld>
            <a:endParaRPr lang="zh-TW" altLang="en-US"/>
          </a:p>
        </p:txBody>
      </p:sp>
    </p:spTree>
    <p:extLst>
      <p:ext uri="{BB962C8B-B14F-4D97-AF65-F5344CB8AC3E}">
        <p14:creationId xmlns:p14="http://schemas.microsoft.com/office/powerpoint/2010/main" val="437795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7</a:t>
            </a:fld>
            <a:endParaRPr lang="zh-TW" altLang="en-US"/>
          </a:p>
        </p:txBody>
      </p:sp>
    </p:spTree>
    <p:extLst>
      <p:ext uri="{BB962C8B-B14F-4D97-AF65-F5344CB8AC3E}">
        <p14:creationId xmlns:p14="http://schemas.microsoft.com/office/powerpoint/2010/main" val="1375335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8</a:t>
            </a:fld>
            <a:endParaRPr lang="zh-TW" altLang="en-US"/>
          </a:p>
        </p:txBody>
      </p:sp>
    </p:spTree>
    <p:extLst>
      <p:ext uri="{BB962C8B-B14F-4D97-AF65-F5344CB8AC3E}">
        <p14:creationId xmlns:p14="http://schemas.microsoft.com/office/powerpoint/2010/main" val="2058671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9</a:t>
            </a:fld>
            <a:endParaRPr lang="zh-TW" altLang="en-US"/>
          </a:p>
        </p:txBody>
      </p:sp>
    </p:spTree>
    <p:extLst>
      <p:ext uri="{BB962C8B-B14F-4D97-AF65-F5344CB8AC3E}">
        <p14:creationId xmlns:p14="http://schemas.microsoft.com/office/powerpoint/2010/main" val="1089559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2020/9/25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77826347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2020/9/25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16126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2020/9/25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180809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2020/9/25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743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2020/9/25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04891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2020/9/25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5678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87B09BF9-A554-4500-B2DF-9FA5F9B110F8}" type="datetimeFigureOut">
              <a:rPr lang="zh-TW" altLang="en-US" smtClean="0"/>
              <a:t>2020/9/25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46340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87B09BF9-A554-4500-B2DF-9FA5F9B110F8}" type="datetimeFigureOut">
              <a:rPr lang="zh-TW" altLang="en-US" smtClean="0"/>
              <a:t>2020/9/25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696498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7B09BF9-A554-4500-B2DF-9FA5F9B110F8}" type="datetimeFigureOut">
              <a:rPr lang="zh-TW" altLang="en-US" smtClean="0"/>
              <a:t>2020/9/25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2432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2020/9/25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4335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2020/9/25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332482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09BF9-A554-4500-B2DF-9FA5F9B110F8}" type="datetimeFigureOut">
              <a:rPr lang="zh-TW" altLang="en-US" smtClean="0"/>
              <a:t>2020/9/25</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174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181977" y="1427610"/>
            <a:ext cx="11828045" cy="1636294"/>
          </a:xfrm>
        </p:spPr>
        <p:txBody>
          <a:bodyPr>
            <a:noAutofit/>
          </a:bodyPr>
          <a:lstStyle/>
          <a:p>
            <a:r>
              <a:rPr lang="en-US" altLang="zh-TW" sz="4800" b="1" dirty="0"/>
              <a:t>Development and Validation of the Spanish Hazard Perception Test</a:t>
            </a:r>
            <a:endParaRPr lang="zh-TW" altLang="zh-TW" sz="4800" dirty="0"/>
          </a:p>
        </p:txBody>
      </p:sp>
      <p:sp>
        <p:nvSpPr>
          <p:cNvPr id="4" name="文字方塊 3"/>
          <p:cNvSpPr txBox="1"/>
          <p:nvPr/>
        </p:nvSpPr>
        <p:spPr>
          <a:xfrm>
            <a:off x="8821017" y="5939752"/>
            <a:ext cx="3173506" cy="523220"/>
          </a:xfrm>
          <a:prstGeom prst="rect">
            <a:avLst/>
          </a:prstGeom>
          <a:noFill/>
        </p:spPr>
        <p:txBody>
          <a:bodyPr wrap="square" rtlCol="0">
            <a:spAutoFit/>
          </a:bodyPr>
          <a:lstStyle/>
          <a:p>
            <a:r>
              <a:rPr lang="en-US" altLang="zh-TW" sz="2800" b="1" dirty="0"/>
              <a:t>Reporter</a:t>
            </a:r>
            <a:r>
              <a:rPr lang="zh-TW" altLang="en-US" sz="2800" b="1" dirty="0"/>
              <a:t>：</a:t>
            </a:r>
            <a:r>
              <a:rPr lang="zh-TW" altLang="en-US" sz="2800" b="1" dirty="0">
                <a:latin typeface="微軟正黑體" panose="020B0604030504040204" pitchFamily="34" charset="-120"/>
                <a:ea typeface="微軟正黑體" panose="020B0604030504040204" pitchFamily="34" charset="-120"/>
              </a:rPr>
              <a:t>陳姿璇</a:t>
            </a:r>
          </a:p>
        </p:txBody>
      </p:sp>
      <p:sp>
        <p:nvSpPr>
          <p:cNvPr id="3" name="矩形 2"/>
          <p:cNvSpPr/>
          <p:nvPr/>
        </p:nvSpPr>
        <p:spPr>
          <a:xfrm>
            <a:off x="741791" y="3378598"/>
            <a:ext cx="10708415" cy="830997"/>
          </a:xfrm>
          <a:prstGeom prst="rect">
            <a:avLst/>
          </a:prstGeom>
        </p:spPr>
        <p:txBody>
          <a:bodyPr wrap="square">
            <a:spAutoFit/>
          </a:bodyPr>
          <a:lstStyle/>
          <a:p>
            <a:r>
              <a:rPr lang="en-US" altLang="zh-TW" sz="2400" dirty="0"/>
              <a:t>Candida Castro, Jose Luis Padilla, Javier Roca, Isabel Benítez, Pedro </a:t>
            </a:r>
            <a:r>
              <a:rPr lang="en-US" altLang="zh-TW" sz="2400" dirty="0" err="1"/>
              <a:t>GarcíaFernández</a:t>
            </a:r>
            <a:r>
              <a:rPr lang="en-US" altLang="zh-TW" sz="2400" dirty="0"/>
              <a:t>, Beatriz </a:t>
            </a:r>
            <a:r>
              <a:rPr lang="en-US" altLang="zh-TW" sz="2400" dirty="0" err="1"/>
              <a:t>Estévez</a:t>
            </a:r>
            <a:r>
              <a:rPr lang="en-US" altLang="zh-TW" sz="2400" dirty="0"/>
              <a:t>, Maria Fernanda López-Ramón &amp; David </a:t>
            </a:r>
            <a:r>
              <a:rPr lang="en-US" altLang="zh-TW" sz="2400" dirty="0" err="1"/>
              <a:t>Crundall</a:t>
            </a:r>
            <a:endParaRPr lang="zh-TW" altLang="en-US" sz="2400" dirty="0"/>
          </a:p>
        </p:txBody>
      </p:sp>
      <p:sp>
        <p:nvSpPr>
          <p:cNvPr id="5" name="矩形 4"/>
          <p:cNvSpPr/>
          <p:nvPr/>
        </p:nvSpPr>
        <p:spPr>
          <a:xfrm>
            <a:off x="2898091" y="4395834"/>
            <a:ext cx="6156699" cy="830997"/>
          </a:xfrm>
          <a:prstGeom prst="rect">
            <a:avLst/>
          </a:prstGeom>
        </p:spPr>
        <p:txBody>
          <a:bodyPr wrap="square">
            <a:spAutoFit/>
          </a:bodyPr>
          <a:lstStyle/>
          <a:p>
            <a:r>
              <a:rPr lang="en-US" altLang="zh-TW" sz="2400" dirty="0"/>
              <a:t>Traffic Injury Prevention </a:t>
            </a:r>
          </a:p>
          <a:p>
            <a:r>
              <a:rPr lang="en-US" altLang="zh-TW" sz="2400" dirty="0"/>
              <a:t>Volume 15, 2014 - Issue 8</a:t>
            </a:r>
            <a:endParaRPr lang="fr-FR" altLang="zh-TW" sz="2400" dirty="0"/>
          </a:p>
        </p:txBody>
      </p:sp>
    </p:spTree>
    <p:extLst>
      <p:ext uri="{BB962C8B-B14F-4D97-AF65-F5344CB8AC3E}">
        <p14:creationId xmlns:p14="http://schemas.microsoft.com/office/powerpoint/2010/main" val="2583087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257000" y="1484716"/>
            <a:ext cx="11876503" cy="2246769"/>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影片為</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20</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種可視危險情況</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8</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種潛在危險情況</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從駕駛員角度的位置拍攝</a:t>
            </a:r>
            <a:r>
              <a:rPr lang="en-US" altLang="zh-TW" sz="2800" b="1" dirty="0">
                <a:solidFill>
                  <a:prstClr val="black"/>
                </a:solidFill>
                <a:latin typeface="微軟正黑體" panose="020B0604030504040204" pitchFamily="34" charset="-120"/>
                <a:ea typeface="微軟正黑體" panose="020B0604030504040204" pitchFamily="34" charset="-120"/>
              </a:rPr>
              <a:t>)</a:t>
            </a: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所有影片皆為真實的交通場景</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約</a:t>
            </a:r>
            <a:r>
              <a:rPr lang="en-US" altLang="zh-TW" sz="2800" b="1" dirty="0">
                <a:solidFill>
                  <a:prstClr val="black"/>
                </a:solidFill>
                <a:latin typeface="微軟正黑體" panose="020B0604030504040204" pitchFamily="34" charset="-120"/>
                <a:ea typeface="微軟正黑體" panose="020B0604030504040204" pitchFamily="34" charset="-120"/>
              </a:rPr>
              <a:t>7~52sec)</a:t>
            </a:r>
            <a:r>
              <a:rPr lang="zh-TW" altLang="en-US" sz="2800" b="1" dirty="0">
                <a:solidFill>
                  <a:prstClr val="black"/>
                </a:solidFill>
                <a:latin typeface="微軟正黑體" panose="020B0604030504040204" pitchFamily="34" charset="-120"/>
                <a:ea typeface="微軟正黑體" panose="020B0604030504040204" pitchFamily="34" charset="-120"/>
              </a:rPr>
              <a:t>，並在實際危險顯現之前停止播放，並出現空白螢幕，接著詢問參與者</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lvl="0"/>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）危害是甚麼？（</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）危害出現在哪裡？（</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）影片停止播放後，在交通場景中會發生什麼？</a:t>
            </a:r>
          </a:p>
        </p:txBody>
      </p:sp>
      <p:sp>
        <p:nvSpPr>
          <p:cNvPr id="9" name="矩形 8">
            <a:extLst>
              <a:ext uri="{FF2B5EF4-FFF2-40B4-BE49-F238E27FC236}">
                <a16:creationId xmlns:a16="http://schemas.microsoft.com/office/drawing/2014/main" id="{B2661B73-9314-4F5A-969C-A866493C02F0}"/>
              </a:ext>
            </a:extLst>
          </p:cNvPr>
          <p:cNvSpPr/>
          <p:nvPr/>
        </p:nvSpPr>
        <p:spPr>
          <a:xfrm>
            <a:off x="128500" y="3823501"/>
            <a:ext cx="11876503" cy="954107"/>
          </a:xfrm>
          <a:prstGeom prst="rect">
            <a:avLst/>
          </a:prstGeom>
        </p:spPr>
        <p:txBody>
          <a:bodyPr wrap="square">
            <a:spAutoFit/>
          </a:bodyPr>
          <a:lstStyle/>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第</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個和第</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個問題需要簡短的書面回答</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第</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個問題要求參與者選擇以下三個選項：</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51B127BE-9484-4C91-A7F5-973243A27A8C}"/>
              </a:ext>
            </a:extLst>
          </p:cNvPr>
          <p:cNvSpPr/>
          <p:nvPr/>
        </p:nvSpPr>
        <p:spPr>
          <a:xfrm>
            <a:off x="315498" y="4777608"/>
            <a:ext cx="11876502" cy="1815882"/>
          </a:xfrm>
          <a:prstGeom prst="rect">
            <a:avLst/>
          </a:prstGeom>
        </p:spPr>
        <p:txBody>
          <a:bodyPr wrap="square">
            <a:spAutoFit/>
          </a:bodyPr>
          <a:lstStyle/>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在場景的左側</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在場景的右側</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在場景的中間</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lvl="0"/>
            <a:r>
              <a:rPr lang="zh-TW" altLang="en-US" sz="2800" b="1" dirty="0">
                <a:solidFill>
                  <a:prstClr val="black"/>
                </a:solidFill>
                <a:latin typeface="微軟正黑體" panose="020B0604030504040204" pitchFamily="34" charset="-120"/>
                <a:ea typeface="微軟正黑體" panose="020B0604030504040204" pitchFamily="34" charset="-120"/>
              </a:rPr>
              <a:t>每個問題正確時，參與者可獲得</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分，部分答案正確為</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分（），全錯為</a:t>
            </a:r>
            <a:r>
              <a:rPr lang="en-US" altLang="zh-TW" sz="2800" b="1" dirty="0">
                <a:solidFill>
                  <a:prstClr val="black"/>
                </a:solidFill>
                <a:latin typeface="微軟正黑體" panose="020B0604030504040204" pitchFamily="34" charset="-120"/>
                <a:ea typeface="微軟正黑體" panose="020B0604030504040204" pitchFamily="34" charset="-120"/>
              </a:rPr>
              <a:t>0</a:t>
            </a:r>
            <a:r>
              <a:rPr lang="zh-TW" altLang="en-US" sz="2800" b="1" dirty="0">
                <a:solidFill>
                  <a:prstClr val="black"/>
                </a:solidFill>
                <a:latin typeface="微軟正黑體" panose="020B0604030504040204" pitchFamily="34" charset="-120"/>
                <a:ea typeface="微軟正黑體" panose="020B0604030504040204" pitchFamily="34" charset="-120"/>
              </a:rPr>
              <a:t>分</a:t>
            </a:r>
          </a:p>
        </p:txBody>
      </p:sp>
    </p:spTree>
    <p:extLst>
      <p:ext uri="{BB962C8B-B14F-4D97-AF65-F5344CB8AC3E}">
        <p14:creationId xmlns:p14="http://schemas.microsoft.com/office/powerpoint/2010/main" val="3964283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257000" y="1908462"/>
            <a:ext cx="11518688" cy="353943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詢問</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位外部專家（</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位警官和</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位專業駕駛員）評估不同交通狀況的危險性。</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影片包括不同的道路類型，城市外</a:t>
            </a:r>
            <a:r>
              <a:rPr lang="en-US" altLang="zh-TW" sz="2800" b="1" dirty="0">
                <a:solidFill>
                  <a:prstClr val="black"/>
                </a:solidFill>
                <a:latin typeface="微軟正黑體" panose="020B0604030504040204" pitchFamily="34" charset="-120"/>
                <a:ea typeface="微軟正黑體" panose="020B0604030504040204" pitchFamily="34" charset="-120"/>
              </a:rPr>
              <a:t>11</a:t>
            </a:r>
            <a:r>
              <a:rPr lang="zh-TW" altLang="en-US" sz="2800" b="1" dirty="0">
                <a:solidFill>
                  <a:prstClr val="black"/>
                </a:solidFill>
                <a:latin typeface="微軟正黑體" panose="020B0604030504040204" pitchFamily="34" charset="-120"/>
                <a:ea typeface="微軟正黑體" panose="020B0604030504040204" pitchFamily="34" charset="-120"/>
              </a:rPr>
              <a:t>％的高速公路和</a:t>
            </a:r>
            <a:r>
              <a:rPr lang="en-US" altLang="zh-TW" sz="2800" b="1" dirty="0">
                <a:solidFill>
                  <a:prstClr val="black"/>
                </a:solidFill>
                <a:latin typeface="微軟正黑體" panose="020B0604030504040204" pitchFamily="34" charset="-120"/>
                <a:ea typeface="微軟正黑體" panose="020B0604030504040204" pitchFamily="34" charset="-120"/>
              </a:rPr>
              <a:t>89</a:t>
            </a:r>
            <a:r>
              <a:rPr lang="zh-TW" altLang="en-US" sz="2800" b="1" dirty="0">
                <a:solidFill>
                  <a:prstClr val="black"/>
                </a:solidFill>
                <a:latin typeface="微軟正黑體" panose="020B0604030504040204" pitchFamily="34" charset="-120"/>
                <a:ea typeface="微軟正黑體" panose="020B0604030504040204" pitchFamily="34" charset="-120"/>
              </a:rPr>
              <a:t>％的城市道路。</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危險情況包括汽車（</a:t>
            </a:r>
            <a:r>
              <a:rPr lang="en-US" altLang="zh-TW" sz="2800" b="1" dirty="0">
                <a:solidFill>
                  <a:prstClr val="black"/>
                </a:solidFill>
                <a:latin typeface="微軟正黑體" panose="020B0604030504040204" pitchFamily="34" charset="-120"/>
                <a:ea typeface="微軟正黑體" panose="020B0604030504040204" pitchFamily="34" charset="-120"/>
              </a:rPr>
              <a:t>50</a:t>
            </a:r>
            <a:r>
              <a:rPr lang="zh-TW" altLang="en-US" sz="2800" b="1" dirty="0">
                <a:solidFill>
                  <a:prstClr val="black"/>
                </a:solidFill>
                <a:latin typeface="微軟正黑體" panose="020B0604030504040204" pitchFamily="34" charset="-120"/>
                <a:ea typeface="微軟正黑體" panose="020B0604030504040204" pitchFamily="34" charset="-120"/>
              </a:rPr>
              <a:t>％），行人（</a:t>
            </a:r>
            <a:r>
              <a:rPr lang="en-US" altLang="zh-TW" sz="2800" b="1" dirty="0">
                <a:solidFill>
                  <a:prstClr val="black"/>
                </a:solidFill>
                <a:latin typeface="微軟正黑體" panose="020B0604030504040204" pitchFamily="34" charset="-120"/>
                <a:ea typeface="微軟正黑體" panose="020B0604030504040204" pitchFamily="34" charset="-120"/>
              </a:rPr>
              <a:t>25</a:t>
            </a:r>
            <a:r>
              <a:rPr lang="zh-TW" altLang="en-US" sz="2800" b="1" dirty="0">
                <a:solidFill>
                  <a:prstClr val="black"/>
                </a:solidFill>
                <a:latin typeface="微軟正黑體" panose="020B0604030504040204" pitchFamily="34" charset="-120"/>
                <a:ea typeface="微軟正黑體" panose="020B0604030504040204" pitchFamily="34" charset="-120"/>
              </a:rPr>
              <a:t>％），摩托車（</a:t>
            </a:r>
            <a:r>
              <a:rPr lang="en-US" altLang="zh-TW" sz="2800" b="1" dirty="0">
                <a:solidFill>
                  <a:prstClr val="black"/>
                </a:solidFill>
                <a:latin typeface="微軟正黑體" panose="020B0604030504040204" pitchFamily="34" charset="-120"/>
                <a:ea typeface="微軟正黑體" panose="020B0604030504040204" pitchFamily="34" charset="-120"/>
              </a:rPr>
              <a:t>7</a:t>
            </a:r>
            <a:r>
              <a:rPr lang="zh-TW" altLang="en-US" sz="2800" b="1" dirty="0">
                <a:solidFill>
                  <a:prstClr val="black"/>
                </a:solidFill>
                <a:latin typeface="微軟正黑體" panose="020B0604030504040204" pitchFamily="34" charset="-120"/>
                <a:ea typeface="微軟正黑體" panose="020B0604030504040204" pitchFamily="34" charset="-120"/>
              </a:rPr>
              <a:t>％），卡車（</a:t>
            </a:r>
            <a:r>
              <a:rPr lang="en-US" altLang="zh-TW" sz="2800" b="1" dirty="0">
                <a:solidFill>
                  <a:prstClr val="black"/>
                </a:solidFill>
                <a:latin typeface="微軟正黑體" panose="020B0604030504040204" pitchFamily="34" charset="-120"/>
                <a:ea typeface="微軟正黑體" panose="020B0604030504040204" pitchFamily="34" charset="-120"/>
              </a:rPr>
              <a:t>11</a:t>
            </a:r>
            <a:r>
              <a:rPr lang="zh-TW" altLang="en-US" sz="2800" b="1" dirty="0">
                <a:solidFill>
                  <a:prstClr val="black"/>
                </a:solidFill>
                <a:latin typeface="微軟正黑體" panose="020B0604030504040204" pitchFamily="34" charset="-120"/>
                <a:ea typeface="微軟正黑體" panose="020B0604030504040204" pitchFamily="34" charset="-120"/>
              </a:rPr>
              <a:t>％）和公共汽車（</a:t>
            </a:r>
            <a:r>
              <a:rPr lang="en-US" altLang="zh-TW" sz="2800" b="1" dirty="0">
                <a:solidFill>
                  <a:prstClr val="black"/>
                </a:solidFill>
                <a:latin typeface="微軟正黑體" panose="020B0604030504040204" pitchFamily="34" charset="-120"/>
                <a:ea typeface="微軟正黑體" panose="020B0604030504040204" pitchFamily="34" charset="-120"/>
              </a:rPr>
              <a:t>7</a:t>
            </a:r>
            <a:r>
              <a:rPr lang="zh-TW" altLang="en-US" sz="2800" b="1" dirty="0">
                <a:solidFill>
                  <a:prstClr val="black"/>
                </a:solidFill>
                <a:latin typeface="微軟正黑體" panose="020B0604030504040204" pitchFamily="34" charset="-120"/>
                <a:ea typeface="微軟正黑體" panose="020B0604030504040204" pitchFamily="34" charset="-120"/>
              </a:rPr>
              <a:t>％）出現在小巷，路口處等。</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一半的影片場景中，交通環境存在危害前兆，讓駕駛員預測到危險源（</a:t>
            </a:r>
            <a:r>
              <a:rPr lang="en-US" altLang="zh-TW" sz="2800" b="1" dirty="0">
                <a:solidFill>
                  <a:prstClr val="black"/>
                </a:solidFill>
                <a:latin typeface="微軟正黑體" panose="020B0604030504040204" pitchFamily="34" charset="-120"/>
                <a:ea typeface="微軟正黑體" panose="020B0604030504040204" pitchFamily="34" charset="-120"/>
              </a:rPr>
              <a:t>EP</a:t>
            </a:r>
            <a:r>
              <a:rPr lang="zh-TW" altLang="en-US" sz="2800" b="1" dirty="0">
                <a:solidFill>
                  <a:prstClr val="black"/>
                </a:solidFill>
                <a:latin typeface="微軟正黑體" panose="020B0604030504040204" pitchFamily="34" charset="-120"/>
                <a:ea typeface="微軟正黑體" panose="020B0604030504040204" pitchFamily="34" charset="-120"/>
              </a:rPr>
              <a:t>情況），另外一半影片場景中，沒有危害前兆，且危害源的行為突然轉變成危害（</a:t>
            </a:r>
            <a:r>
              <a:rPr lang="en-US" altLang="zh-TW" sz="2800" b="1" dirty="0">
                <a:solidFill>
                  <a:prstClr val="black"/>
                </a:solidFill>
                <a:latin typeface="微軟正黑體" panose="020B0604030504040204" pitchFamily="34" charset="-120"/>
                <a:ea typeface="微軟正黑體" panose="020B0604030504040204" pitchFamily="34" charset="-120"/>
              </a:rPr>
              <a:t>BP</a:t>
            </a:r>
            <a:r>
              <a:rPr lang="zh-TW" altLang="en-US" sz="2800" b="1" dirty="0">
                <a:solidFill>
                  <a:prstClr val="black"/>
                </a:solidFill>
                <a:latin typeface="微軟正黑體" panose="020B0604030504040204" pitchFamily="34" charset="-120"/>
                <a:ea typeface="微軟正黑體" panose="020B0604030504040204" pitchFamily="34" charset="-120"/>
              </a:rPr>
              <a:t>情況）。</a:t>
            </a:r>
          </a:p>
        </p:txBody>
      </p:sp>
    </p:spTree>
    <p:extLst>
      <p:ext uri="{BB962C8B-B14F-4D97-AF65-F5344CB8AC3E}">
        <p14:creationId xmlns:p14="http://schemas.microsoft.com/office/powerpoint/2010/main" val="1326817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9" name="矩形 18">
            <a:extLst>
              <a:ext uri="{FF2B5EF4-FFF2-40B4-BE49-F238E27FC236}">
                <a16:creationId xmlns:a16="http://schemas.microsoft.com/office/drawing/2014/main" id="{FF8FE9E8-20B1-49E1-911F-E2B12B55623E}"/>
              </a:ext>
            </a:extLst>
          </p:cNvPr>
          <p:cNvSpPr/>
          <p:nvPr/>
        </p:nvSpPr>
        <p:spPr>
          <a:xfrm>
            <a:off x="315498" y="2305615"/>
            <a:ext cx="11876502" cy="2246769"/>
          </a:xfrm>
          <a:prstGeom prst="rect">
            <a:avLst/>
          </a:prstGeom>
        </p:spPr>
        <p:txBody>
          <a:bodyPr wrap="square">
            <a:spAutoFit/>
          </a:bodyPr>
          <a:lstStyle/>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參加者檔案包括一份社會人口統計調查表，以收集信息</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lvl="0"/>
            <a:r>
              <a:rPr lang="zh-TW" altLang="en-US" sz="2800" b="1" dirty="0">
                <a:solidFill>
                  <a:prstClr val="black"/>
                </a:solidFill>
                <a:latin typeface="微軟正黑體" panose="020B0604030504040204" pitchFamily="34" charset="-120"/>
                <a:ea typeface="微軟正黑體" panose="020B0604030504040204" pitchFamily="34" charset="-120"/>
              </a:rPr>
              <a:t>例如年齡，性別，受教育程度，駕駛年限，自獲得不同類型駕駛執照以來的年限，駕駛頻率，最近</a:t>
            </a:r>
            <a:r>
              <a:rPr lang="en-US" altLang="zh-TW" sz="2800" b="1" dirty="0">
                <a:solidFill>
                  <a:prstClr val="black"/>
                </a:solidFill>
                <a:latin typeface="微軟正黑體" panose="020B0604030504040204" pitchFamily="34" charset="-120"/>
                <a:ea typeface="微軟正黑體" panose="020B0604030504040204" pitchFamily="34" charset="-120"/>
              </a:rPr>
              <a:t>12</a:t>
            </a:r>
            <a:r>
              <a:rPr lang="zh-TW" altLang="en-US" sz="2800" b="1" dirty="0">
                <a:solidFill>
                  <a:prstClr val="black"/>
                </a:solidFill>
                <a:latin typeface="微軟正黑體" panose="020B0604030504040204" pitchFamily="34" charset="-120"/>
                <a:ea typeface="微軟正黑體" panose="020B0604030504040204" pitchFamily="34" charset="-120"/>
              </a:rPr>
              <a:t>個月內行駛的公里數，過去</a:t>
            </a:r>
            <a:r>
              <a:rPr lang="en-US" altLang="zh-TW" sz="2800" b="1" dirty="0">
                <a:solidFill>
                  <a:prstClr val="black"/>
                </a:solidFill>
                <a:latin typeface="微軟正黑體" panose="020B0604030504040204" pitchFamily="34" charset="-120"/>
                <a:ea typeface="微軟正黑體" panose="020B0604030504040204" pitchFamily="34" charset="-120"/>
              </a:rPr>
              <a:t>12</a:t>
            </a:r>
            <a:r>
              <a:rPr lang="zh-TW" altLang="en-US" sz="2800" b="1" dirty="0">
                <a:solidFill>
                  <a:prstClr val="black"/>
                </a:solidFill>
                <a:latin typeface="微軟正黑體" panose="020B0604030504040204" pitchFamily="34" charset="-120"/>
                <a:ea typeface="微軟正黑體" panose="020B0604030504040204" pitchFamily="34" charset="-120"/>
              </a:rPr>
              <a:t>個月內發生的各種交通事故（例如，物質損壞事故，受害者事故，以及收到的汽車罰款），以及損失駕駛執照的次數等</a:t>
            </a:r>
          </a:p>
        </p:txBody>
      </p:sp>
    </p:spTree>
    <p:extLst>
      <p:ext uri="{BB962C8B-B14F-4D97-AF65-F5344CB8AC3E}">
        <p14:creationId xmlns:p14="http://schemas.microsoft.com/office/powerpoint/2010/main" val="2598105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483546" y="1740002"/>
            <a:ext cx="10746513" cy="1384995"/>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進行</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 </a:t>
            </a:r>
            <a:r>
              <a:rPr lang="en-US" altLang="zh-TW" sz="2800" b="1" dirty="0">
                <a:latin typeface="微軟正黑體" panose="020B0604030504040204" pitchFamily="34" charset="-120"/>
                <a:ea typeface="微軟正黑體" panose="020B0604030504040204" pitchFamily="34" charset="-120"/>
              </a:rPr>
              <a:t>x</a:t>
            </a:r>
            <a:r>
              <a:rPr lang="zh-TW" altLang="en-US" sz="2800" b="1" dirty="0">
                <a:latin typeface="微軟正黑體" panose="020B0604030504040204" pitchFamily="34" charset="-120"/>
                <a:ea typeface="微軟正黑體" panose="020B0604030504040204" pitchFamily="34" charset="-120"/>
              </a:rPr>
              <a:t> </a:t>
            </a:r>
            <a:r>
              <a:rPr lang="en-US" altLang="zh-TW" sz="2800" b="1" dirty="0">
                <a:latin typeface="微軟正黑體" panose="020B0604030504040204" pitchFamily="34" charset="-120"/>
                <a:ea typeface="微軟正黑體" panose="020B0604030504040204" pitchFamily="34" charset="-120"/>
              </a:rPr>
              <a:t>3</a:t>
            </a:r>
            <a:r>
              <a:rPr lang="zh-TW" altLang="en-US" sz="2800" b="1" dirty="0">
                <a:latin typeface="微軟正黑體" panose="020B0604030504040204" pitchFamily="34" charset="-120"/>
                <a:ea typeface="微軟正黑體" panose="020B0604030504040204" pitchFamily="34" charset="-120"/>
              </a:rPr>
              <a:t>的混和因子設計</a:t>
            </a:r>
            <a:endParaRPr lang="en-US" altLang="zh-TW" sz="2800" b="1" dirty="0">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latin typeface="微軟正黑體" panose="020B0604030504040204" pitchFamily="34" charset="-120"/>
                <a:ea typeface="微軟正黑體" panose="020B0604030504040204" pitchFamily="34" charset="-120"/>
              </a:rPr>
              <a:t>組間因子：</a:t>
            </a:r>
            <a:r>
              <a:rPr lang="en-US" altLang="zh-TW" sz="2800" b="1" dirty="0">
                <a:latin typeface="微軟正黑體" panose="020B0604030504040204" pitchFamily="34" charset="-120"/>
                <a:ea typeface="微軟正黑體" panose="020B0604030504040204" pitchFamily="34" charset="-120"/>
              </a:rPr>
              <a:t>3</a:t>
            </a:r>
            <a:r>
              <a:rPr lang="zh-TW" altLang="en-US" sz="2800" b="1" dirty="0">
                <a:latin typeface="微軟正黑體" panose="020B0604030504040204" pitchFamily="34" charset="-120"/>
                <a:ea typeface="微軟正黑體" panose="020B0604030504040204" pitchFamily="34" charset="-120"/>
              </a:rPr>
              <a:t>種駕駛經驗（學習、新手與經驗豐富的駕駛員）</a:t>
            </a:r>
            <a:endParaRPr lang="en-US" altLang="zh-TW" sz="2800" b="1" dirty="0">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latin typeface="微軟正黑體" panose="020B0604030504040204" pitchFamily="34" charset="-120"/>
                <a:ea typeface="微軟正黑體" panose="020B0604030504040204" pitchFamily="34" charset="-120"/>
              </a:rPr>
              <a:t>組內因子：</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種危險類型（環境預測和行為預測）</a:t>
            </a:r>
            <a:endParaRPr lang="en-US" altLang="zh-TW" sz="2800" b="1" dirty="0">
              <a:latin typeface="微軟正黑體" panose="020B0604030504040204" pitchFamily="34" charset="-120"/>
              <a:ea typeface="微軟正黑體" panose="020B0604030504040204" pitchFamily="34" charset="-120"/>
            </a:endParaRPr>
          </a:p>
        </p:txBody>
      </p:sp>
      <p:sp>
        <p:nvSpPr>
          <p:cNvPr id="12" name="矩形 11">
            <a:extLst>
              <a:ext uri="{FF2B5EF4-FFF2-40B4-BE49-F238E27FC236}">
                <a16:creationId xmlns:a16="http://schemas.microsoft.com/office/drawing/2014/main" id="{47378D91-9967-4353-87FD-F8A6489C4639}"/>
              </a:ext>
            </a:extLst>
          </p:cNvPr>
          <p:cNvSpPr/>
          <p:nvPr/>
        </p:nvSpPr>
        <p:spPr>
          <a:xfrm>
            <a:off x="425049" y="4767015"/>
            <a:ext cx="10566133"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依變量：根據每個影片片段後，對於</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個問題給予參與者的分數</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每個參與者每個片段可得</a:t>
            </a:r>
            <a:r>
              <a:rPr lang="en-US" altLang="zh-TW" sz="2800" b="1" dirty="0">
                <a:solidFill>
                  <a:prstClr val="black"/>
                </a:solidFill>
                <a:latin typeface="微軟正黑體" panose="020B0604030504040204" pitchFamily="34" charset="-120"/>
                <a:ea typeface="微軟正黑體" panose="020B0604030504040204" pitchFamily="34" charset="-120"/>
              </a:rPr>
              <a:t>6</a:t>
            </a:r>
            <a:r>
              <a:rPr lang="zh-TW" altLang="en-US" sz="2800" b="1" dirty="0">
                <a:solidFill>
                  <a:prstClr val="black"/>
                </a:solidFill>
                <a:latin typeface="微軟正黑體" panose="020B0604030504040204" pitchFamily="34" charset="-120"/>
                <a:ea typeface="微軟正黑體" panose="020B0604030504040204" pitchFamily="34" charset="-120"/>
              </a:rPr>
              <a:t>分。</a:t>
            </a:r>
            <a:r>
              <a:rPr lang="en-US" altLang="zh-TW" sz="2800" b="1" dirty="0">
                <a:solidFill>
                  <a:prstClr val="black"/>
                </a:solidFill>
                <a:latin typeface="微軟正黑體" panose="020B0604030504040204" pitchFamily="34" charset="-120"/>
                <a:ea typeface="微軟正黑體" panose="020B0604030504040204" pitchFamily="34" charset="-120"/>
              </a:rPr>
              <a:t>)</a:t>
            </a:r>
          </a:p>
        </p:txBody>
      </p:sp>
      <p:sp>
        <p:nvSpPr>
          <p:cNvPr id="11" name="矩形 10">
            <a:extLst>
              <a:ext uri="{FF2B5EF4-FFF2-40B4-BE49-F238E27FC236}">
                <a16:creationId xmlns:a16="http://schemas.microsoft.com/office/drawing/2014/main" id="{49147011-BF6A-4A96-B70A-B0CCD996B1EF}"/>
              </a:ext>
            </a:extLst>
          </p:cNvPr>
          <p:cNvSpPr/>
          <p:nvPr/>
        </p:nvSpPr>
        <p:spPr>
          <a:xfrm>
            <a:off x="483546" y="3255994"/>
            <a:ext cx="10746513" cy="1384995"/>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進行</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 </a:t>
            </a:r>
            <a:r>
              <a:rPr lang="en-US" altLang="zh-TW" sz="2800" b="1" dirty="0">
                <a:latin typeface="微軟正黑體" panose="020B0604030504040204" pitchFamily="34" charset="-120"/>
                <a:ea typeface="微軟正黑體" panose="020B0604030504040204" pitchFamily="34" charset="-120"/>
              </a:rPr>
              <a:t>x</a:t>
            </a:r>
            <a:r>
              <a:rPr lang="zh-TW" altLang="en-US" sz="2800" b="1" dirty="0">
                <a:latin typeface="微軟正黑體" panose="020B0604030504040204" pitchFamily="34" charset="-120"/>
                <a:ea typeface="微軟正黑體" panose="020B0604030504040204" pitchFamily="34" charset="-120"/>
              </a:rPr>
              <a:t> </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的混和因子設計</a:t>
            </a:r>
            <a:endParaRPr lang="en-US" altLang="zh-TW" sz="2800" b="1" dirty="0">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latin typeface="微軟正黑體" panose="020B0604030504040204" pitchFamily="34" charset="-120"/>
                <a:ea typeface="微軟正黑體" panose="020B0604030504040204" pitchFamily="34" charset="-120"/>
              </a:rPr>
              <a:t>組間因子：</a:t>
            </a:r>
            <a:r>
              <a:rPr lang="zh-TW" altLang="en-US" sz="2800" b="1" dirty="0">
                <a:highlight>
                  <a:srgbClr val="FFDC6D"/>
                </a:highlight>
                <a:latin typeface="微軟正黑體" panose="020B0604030504040204" pitchFamily="34" charset="-120"/>
                <a:ea typeface="微軟正黑體" panose="020B0604030504040204" pitchFamily="34" charset="-120"/>
              </a:rPr>
              <a:t>重複違規的駕駛員</a:t>
            </a:r>
            <a:r>
              <a:rPr lang="zh-TW" altLang="en-US" sz="2800" b="1" dirty="0">
                <a:latin typeface="微軟正黑體" panose="020B0604030504040204" pitchFamily="34" charset="-120"/>
                <a:ea typeface="微軟正黑體" panose="020B0604030504040204" pitchFamily="34" charset="-120"/>
              </a:rPr>
              <a:t>與</a:t>
            </a:r>
            <a:r>
              <a:rPr lang="zh-TW" altLang="en-US" sz="2800" b="1" dirty="0">
                <a:highlight>
                  <a:srgbClr val="FFDC6D"/>
                </a:highlight>
                <a:latin typeface="微軟正黑體" panose="020B0604030504040204" pitchFamily="34" charset="-120"/>
                <a:ea typeface="微軟正黑體" panose="020B0604030504040204" pitchFamily="34" charset="-120"/>
              </a:rPr>
              <a:t>非重複違規的駕駛員</a:t>
            </a:r>
            <a:endParaRPr lang="en-US" altLang="zh-TW" sz="2800" b="1" dirty="0">
              <a:highlight>
                <a:srgbClr val="FFDC6D"/>
              </a:highlight>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latin typeface="微軟正黑體" panose="020B0604030504040204" pitchFamily="34" charset="-120"/>
                <a:ea typeface="微軟正黑體" panose="020B0604030504040204" pitchFamily="34" charset="-120"/>
              </a:rPr>
              <a:t>組內因子：</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種危險類型（環境預測和行為預測）</a:t>
            </a:r>
            <a:endParaRPr lang="en-US" altLang="zh-TW"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70605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 -</a:t>
            </a:r>
            <a:r>
              <a:rPr lang="zh-TW" altLang="en-US" sz="4800" dirty="0">
                <a:solidFill>
                  <a:prstClr val="black"/>
                </a:solidFill>
                <a:latin typeface="微軟正黑體" panose="020B0604030504040204" pitchFamily="34" charset="-120"/>
                <a:ea typeface="微軟正黑體" panose="020B0604030504040204" pitchFamily="34" charset="-120"/>
              </a:rPr>
              <a:t> 持續危害感知中的努力性</a:t>
            </a:r>
          </a:p>
        </p:txBody>
      </p:sp>
      <p:sp>
        <p:nvSpPr>
          <p:cNvPr id="20" name="矩形 19">
            <a:extLst>
              <a:ext uri="{FF2B5EF4-FFF2-40B4-BE49-F238E27FC236}">
                <a16:creationId xmlns:a16="http://schemas.microsoft.com/office/drawing/2014/main" id="{96932837-036F-43EC-9021-A1AE5D3DCA72}"/>
              </a:ext>
            </a:extLst>
          </p:cNvPr>
          <p:cNvSpPr/>
          <p:nvPr/>
        </p:nvSpPr>
        <p:spPr>
          <a:xfrm>
            <a:off x="257000" y="2157418"/>
            <a:ext cx="11397404" cy="523220"/>
          </a:xfrm>
          <a:prstGeom prst="rect">
            <a:avLst/>
          </a:prstGeom>
        </p:spPr>
        <p:txBody>
          <a:bodyPr wrap="square">
            <a:spAutoFit/>
          </a:bodyPr>
          <a:lstStyle/>
          <a:p>
            <a:pPr marL="457200" lvl="0" indent="-457200">
              <a:buFont typeface="Arial" panose="020B0604020202020204" pitchFamily="34" charset="0"/>
              <a:buChar char="•"/>
            </a:pP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a:extLst>
              <a:ext uri="{FF2B5EF4-FFF2-40B4-BE49-F238E27FC236}">
                <a16:creationId xmlns:a16="http://schemas.microsoft.com/office/drawing/2014/main" id="{81C65050-CC31-4773-8A74-76EFA8EB12A8}"/>
              </a:ext>
            </a:extLst>
          </p:cNvPr>
          <p:cNvSpPr/>
          <p:nvPr/>
        </p:nvSpPr>
        <p:spPr>
          <a:xfrm>
            <a:off x="205945" y="1483201"/>
            <a:ext cx="1756669" cy="523220"/>
          </a:xfrm>
          <a:prstGeom prst="rect">
            <a:avLst/>
          </a:prstGeom>
          <a:ln w="38100"/>
        </p:spPr>
        <p:style>
          <a:lnRef idx="2">
            <a:schemeClr val="accent2"/>
          </a:lnRef>
          <a:fillRef idx="1">
            <a:schemeClr val="lt1"/>
          </a:fillRef>
          <a:effectRef idx="0">
            <a:schemeClr val="accent2"/>
          </a:effectRef>
          <a:fontRef idx="minor">
            <a:schemeClr val="dk1"/>
          </a:fontRef>
        </p:style>
        <p:txBody>
          <a:bodyPr wrap="square">
            <a:spAutoFit/>
          </a:bodyPr>
          <a:lstStyle/>
          <a:p>
            <a:r>
              <a:rPr lang="zh-TW" altLang="en-US" sz="2800" b="1" dirty="0">
                <a:latin typeface="微軟正黑體" panose="020B0604030504040204" pitchFamily="34" charset="-120"/>
                <a:ea typeface="微軟正黑體" panose="020B0604030504040204" pitchFamily="34" charset="-120"/>
              </a:rPr>
              <a:t>實驗流程</a:t>
            </a:r>
            <a:endParaRPr lang="en-US" altLang="zh-TW" sz="2800" b="1" dirty="0">
              <a:latin typeface="微軟正黑體" panose="020B0604030504040204" pitchFamily="34" charset="-120"/>
              <a:ea typeface="微軟正黑體" panose="020B0604030504040204" pitchFamily="34" charset="-120"/>
            </a:endParaRPr>
          </a:p>
        </p:txBody>
      </p:sp>
      <p:sp>
        <p:nvSpPr>
          <p:cNvPr id="12" name="矩形 11">
            <a:extLst>
              <a:ext uri="{FF2B5EF4-FFF2-40B4-BE49-F238E27FC236}">
                <a16:creationId xmlns:a16="http://schemas.microsoft.com/office/drawing/2014/main" id="{47378D91-9967-4353-87FD-F8A6489C4639}"/>
              </a:ext>
            </a:extLst>
          </p:cNvPr>
          <p:cNvSpPr/>
          <p:nvPr/>
        </p:nvSpPr>
        <p:spPr>
          <a:xfrm>
            <a:off x="517465" y="2759340"/>
            <a:ext cx="11397404" cy="1815882"/>
          </a:xfrm>
          <a:prstGeom prst="rect">
            <a:avLst/>
          </a:prstGeom>
        </p:spPr>
        <p:txBody>
          <a:bodyPr wrap="square">
            <a:spAutoFit/>
          </a:bodyPr>
          <a:lstStyle/>
          <a:p>
            <a:pPr marL="51435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參與者填寫人口統計調查表</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包括他們的駕駛經驗和事故歷史</a:t>
            </a:r>
            <a:r>
              <a:rPr lang="en-US" altLang="zh-TW" sz="2800" b="1" dirty="0">
                <a:solidFill>
                  <a:prstClr val="black"/>
                </a:solidFill>
                <a:latin typeface="微軟正黑體" panose="020B0604030504040204" pitchFamily="34" charset="-120"/>
                <a:ea typeface="微軟正黑體" panose="020B0604030504040204" pitchFamily="34" charset="-120"/>
              </a:rPr>
              <a:t>)</a:t>
            </a:r>
          </a:p>
          <a:p>
            <a:pPr marL="51435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坐在距離投影幕</a:t>
            </a:r>
            <a:r>
              <a:rPr lang="en-US" altLang="zh-TW" sz="2800" b="1" dirty="0">
                <a:solidFill>
                  <a:prstClr val="black"/>
                </a:solidFill>
                <a:latin typeface="微軟正黑體" panose="020B0604030504040204" pitchFamily="34" charset="-120"/>
                <a:ea typeface="微軟正黑體" panose="020B0604030504040204" pitchFamily="34" charset="-120"/>
              </a:rPr>
              <a:t>3~5m</a:t>
            </a:r>
            <a:r>
              <a:rPr lang="zh-TW" altLang="en-US" sz="2800" b="1" dirty="0">
                <a:solidFill>
                  <a:prstClr val="black"/>
                </a:solidFill>
                <a:latin typeface="微軟正黑體" panose="020B0604030504040204" pitchFamily="34" charset="-120"/>
                <a:ea typeface="微軟正黑體" panose="020B0604030504040204" pitchFamily="34" charset="-120"/>
              </a:rPr>
              <a:t>的位置</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lvl="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觀看從駕駛員角度拍攝的影片</a:t>
            </a:r>
            <a:r>
              <a:rPr lang="en-US" altLang="zh-TW" sz="2800" b="1" dirty="0">
                <a:solidFill>
                  <a:prstClr val="black"/>
                </a:solidFill>
                <a:latin typeface="微軟正黑體" panose="020B0604030504040204" pitchFamily="34" charset="-120"/>
                <a:ea typeface="微軟正黑體" panose="020B0604030504040204" pitchFamily="34" charset="-120"/>
              </a:rPr>
              <a:t>(1920×1080)</a:t>
            </a:r>
          </a:p>
          <a:p>
            <a:pPr marL="514350" lvl="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每個影片結束後，參與者需寫下相對應的問題</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977289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166635" y="1548818"/>
            <a:ext cx="11519843"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全部影片對於所有受試者總分的相關性分析剔除相關性</a:t>
            </a:r>
            <a:r>
              <a:rPr lang="en-US" altLang="zh-TW" sz="2800" b="1" dirty="0">
                <a:solidFill>
                  <a:prstClr val="black"/>
                </a:solidFill>
                <a:latin typeface="微軟正黑體" panose="020B0604030504040204" pitchFamily="34" charset="-120"/>
                <a:ea typeface="微軟正黑體" panose="020B0604030504040204" pitchFamily="34" charset="-120"/>
              </a:rPr>
              <a:t>&lt;0.3</a:t>
            </a:r>
            <a:r>
              <a:rPr lang="zh-TW" altLang="en-US" sz="2800" b="1" dirty="0">
                <a:solidFill>
                  <a:prstClr val="black"/>
                </a:solidFill>
                <a:latin typeface="微軟正黑體" panose="020B0604030504040204" pitchFamily="34" charset="-120"/>
                <a:ea typeface="微軟正黑體" panose="020B0604030504040204" pitchFamily="34" charset="-120"/>
              </a:rPr>
              <a:t>的影片。</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051FC9A5-4590-48D0-8427-D3FE4047653B}"/>
              </a:ext>
            </a:extLst>
          </p:cNvPr>
          <p:cNvSpPr/>
          <p:nvPr/>
        </p:nvSpPr>
        <p:spPr>
          <a:xfrm>
            <a:off x="166634" y="2244577"/>
            <a:ext cx="11519843"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由剩下的影片去平均參與者在每個測驗數據中的總分，測驗數據最後剩下：</a:t>
            </a:r>
            <a:r>
              <a:rPr lang="en-US" altLang="zh-TW" sz="2800" b="1" dirty="0">
                <a:solidFill>
                  <a:prstClr val="black"/>
                </a:solidFill>
                <a:latin typeface="微軟正黑體" panose="020B0604030504040204" pitchFamily="34" charset="-120"/>
                <a:ea typeface="微軟正黑體" panose="020B0604030504040204" pitchFamily="34" charset="-120"/>
              </a:rPr>
              <a:t>11</a:t>
            </a:r>
            <a:r>
              <a:rPr lang="zh-TW" altLang="en-US" sz="2800" b="1" dirty="0">
                <a:solidFill>
                  <a:prstClr val="black"/>
                </a:solidFill>
                <a:latin typeface="微軟正黑體" panose="020B0604030504040204" pitchFamily="34" charset="-120"/>
                <a:ea typeface="微軟正黑體" panose="020B0604030504040204" pitchFamily="34" charset="-120"/>
              </a:rPr>
              <a:t>種危害情況和</a:t>
            </a:r>
            <a:r>
              <a:rPr lang="en-US" altLang="zh-TW" sz="2800" b="1" dirty="0">
                <a:solidFill>
                  <a:prstClr val="black"/>
                </a:solidFill>
                <a:latin typeface="微軟正黑體" panose="020B0604030504040204" pitchFamily="34" charset="-120"/>
                <a:ea typeface="微軟正黑體" panose="020B0604030504040204" pitchFamily="34" charset="-120"/>
              </a:rPr>
              <a:t>6</a:t>
            </a:r>
            <a:r>
              <a:rPr lang="zh-TW" altLang="en-US" sz="2800" b="1" dirty="0">
                <a:solidFill>
                  <a:prstClr val="black"/>
                </a:solidFill>
                <a:latin typeface="微軟正黑體" panose="020B0604030504040204" pitchFamily="34" charset="-120"/>
                <a:ea typeface="微軟正黑體" panose="020B0604030504040204" pitchFamily="34" charset="-120"/>
              </a:rPr>
              <a:t>種潛在危害情況</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a:extLst>
              <a:ext uri="{FF2B5EF4-FFF2-40B4-BE49-F238E27FC236}">
                <a16:creationId xmlns:a16="http://schemas.microsoft.com/office/drawing/2014/main" id="{1C836109-75C4-476C-BE67-EF6103CDF595}"/>
              </a:ext>
            </a:extLst>
          </p:cNvPr>
          <p:cNvSpPr/>
          <p:nvPr/>
        </p:nvSpPr>
        <p:spPr>
          <a:xfrm>
            <a:off x="166634" y="3371223"/>
            <a:ext cx="11519843"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在危害感知測試中，若可視危害情況影片的總分越高，則表示參與者對危害情況的評估越正確（危害意識高）</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參與者的平均分數為</a:t>
            </a:r>
            <a:r>
              <a:rPr lang="en-US" altLang="zh-TW" sz="2800" b="1" dirty="0">
                <a:solidFill>
                  <a:prstClr val="black"/>
                </a:solidFill>
                <a:latin typeface="微軟正黑體" panose="020B0604030504040204" pitchFamily="34" charset="-120"/>
                <a:ea typeface="微軟正黑體" panose="020B0604030504040204" pitchFamily="34" charset="-120"/>
              </a:rPr>
              <a:t>22.88</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34.5</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SD = 9.16</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2" name="矩形 11">
            <a:extLst>
              <a:ext uri="{FF2B5EF4-FFF2-40B4-BE49-F238E27FC236}">
                <a16:creationId xmlns:a16="http://schemas.microsoft.com/office/drawing/2014/main" id="{1B5E67C8-484E-4777-B351-F39C5CCE849E}"/>
              </a:ext>
            </a:extLst>
          </p:cNvPr>
          <p:cNvSpPr/>
          <p:nvPr/>
        </p:nvSpPr>
        <p:spPr>
          <a:xfrm>
            <a:off x="166633" y="4928757"/>
            <a:ext cx="11519843"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在危害感知測試中，若</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潛在危害情況影片</a:t>
            </a:r>
            <a:r>
              <a:rPr lang="zh-TW" altLang="en-US" sz="2800" b="1" dirty="0">
                <a:solidFill>
                  <a:prstClr val="black"/>
                </a:solidFill>
                <a:latin typeface="微軟正黑體" panose="020B0604030504040204" pitchFamily="34" charset="-120"/>
                <a:ea typeface="微軟正黑體" panose="020B0604030504040204" pitchFamily="34" charset="-120"/>
              </a:rPr>
              <a:t>的總分越高，則表示參與者對危害情況的評估越正確（危害意識高）</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參與者的平均分數為</a:t>
            </a:r>
            <a:r>
              <a:rPr lang="en-US" altLang="zh-TW" sz="2800" b="1" dirty="0">
                <a:solidFill>
                  <a:prstClr val="black"/>
                </a:solidFill>
                <a:latin typeface="微軟正黑體" panose="020B0604030504040204" pitchFamily="34" charset="-120"/>
                <a:ea typeface="微軟正黑體" panose="020B0604030504040204" pitchFamily="34" charset="-120"/>
              </a:rPr>
              <a:t>17.51</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48.6</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SD = 6.99</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694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可視的危險情況影片之間的差異</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166635" y="1548818"/>
            <a:ext cx="11519843"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分析</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（經驗：學習者，新手，經驗豐富的駕駛員）</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（交通狀況：</a:t>
            </a:r>
            <a:r>
              <a:rPr lang="en-US" altLang="zh-TW" sz="2800" b="1" dirty="0">
                <a:solidFill>
                  <a:prstClr val="black"/>
                </a:solidFill>
                <a:latin typeface="微軟正黑體" panose="020B0604030504040204" pitchFamily="34" charset="-120"/>
                <a:ea typeface="微軟正黑體" panose="020B0604030504040204" pitchFamily="34" charset="-120"/>
              </a:rPr>
              <a:t>EP</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BP</a:t>
            </a:r>
            <a:r>
              <a:rPr lang="zh-TW" altLang="en-US" sz="2800" b="1" dirty="0">
                <a:solidFill>
                  <a:prstClr val="black"/>
                </a:solidFill>
                <a:latin typeface="微軟正黑體" panose="020B0604030504040204" pitchFamily="34" charset="-120"/>
                <a:ea typeface="微軟正黑體" panose="020B0604030504040204" pitchFamily="34" charset="-120"/>
              </a:rPr>
              <a:t>）的混和因子中，發現駕駛經驗上有顯著差異</a:t>
            </a:r>
            <a:r>
              <a:rPr lang="en-US" altLang="zh-TW" sz="2800" b="1" dirty="0">
                <a:solidFill>
                  <a:prstClr val="black"/>
                </a:solidFill>
                <a:latin typeface="微軟正黑體" panose="020B0604030504040204" pitchFamily="34" charset="-120"/>
                <a:ea typeface="微軟正黑體" panose="020B0604030504040204" pitchFamily="34" charset="-120"/>
              </a:rPr>
              <a:t>(F</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2,41</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3.26</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P = .049</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l-GR" altLang="zh-TW" sz="2800" b="1" dirty="0">
                <a:solidFill>
                  <a:prstClr val="black"/>
                </a:solidFill>
                <a:latin typeface="微軟正黑體" panose="020B0604030504040204" pitchFamily="34" charset="-120"/>
                <a:ea typeface="微軟正黑體" panose="020B0604030504040204" pitchFamily="34" charset="-120"/>
              </a:rPr>
              <a:t>η 2 = 0.14</a:t>
            </a:r>
            <a:r>
              <a:rPr lang="zh-TW" altLang="el-GR"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051FC9A5-4590-48D0-8427-D3FE4047653B}"/>
              </a:ext>
            </a:extLst>
          </p:cNvPr>
          <p:cNvSpPr/>
          <p:nvPr/>
        </p:nvSpPr>
        <p:spPr>
          <a:xfrm>
            <a:off x="166635" y="2980939"/>
            <a:ext cx="11229911" cy="954107"/>
          </a:xfrm>
          <a:prstGeom prst="rect">
            <a:avLst/>
          </a:prstGeom>
        </p:spPr>
        <p:txBody>
          <a:bodyPr wrap="square">
            <a:spAutoFit/>
          </a:bodyPr>
          <a:lstStyle/>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其中每個影片中的危險感知平均分數，學習駕駛者（</a:t>
            </a:r>
            <a:r>
              <a:rPr lang="en-US" altLang="zh-TW" sz="2800" b="1" dirty="0">
                <a:solidFill>
                  <a:prstClr val="black"/>
                </a:solidFill>
                <a:latin typeface="微軟正黑體" panose="020B0604030504040204" pitchFamily="34" charset="-120"/>
                <a:ea typeface="微軟正黑體" panose="020B0604030504040204" pitchFamily="34" charset="-120"/>
              </a:rPr>
              <a:t>1.63</a:t>
            </a:r>
            <a:r>
              <a:rPr lang="zh-TW" altLang="en-US" sz="2800" b="1" dirty="0">
                <a:solidFill>
                  <a:prstClr val="black"/>
                </a:solidFill>
                <a:latin typeface="微軟正黑體" panose="020B0604030504040204" pitchFamily="34" charset="-120"/>
                <a:ea typeface="微軟正黑體" panose="020B0604030504040204" pitchFamily="34" charset="-120"/>
              </a:rPr>
              <a:t>）比新手駕駛者（</a:t>
            </a:r>
            <a:r>
              <a:rPr lang="en-US" altLang="zh-TW" sz="2800" b="1" dirty="0">
                <a:solidFill>
                  <a:prstClr val="black"/>
                </a:solidFill>
                <a:latin typeface="微軟正黑體" panose="020B0604030504040204" pitchFamily="34" charset="-120"/>
                <a:ea typeface="微軟正黑體" panose="020B0604030504040204" pitchFamily="34" charset="-120"/>
              </a:rPr>
              <a:t>2.27</a:t>
            </a:r>
            <a:r>
              <a:rPr lang="zh-TW" altLang="en-US" sz="2800" b="1" dirty="0">
                <a:solidFill>
                  <a:prstClr val="black"/>
                </a:solidFill>
                <a:latin typeface="微軟正黑體" panose="020B0604030504040204" pitchFamily="34" charset="-120"/>
                <a:ea typeface="微軟正黑體" panose="020B0604030504040204" pitchFamily="34" charset="-120"/>
              </a:rPr>
              <a:t>）和有經驗的駕駛者（</a:t>
            </a:r>
            <a:r>
              <a:rPr lang="en-US" altLang="zh-TW" sz="2800" b="1" dirty="0">
                <a:solidFill>
                  <a:prstClr val="black"/>
                </a:solidFill>
                <a:latin typeface="微軟正黑體" panose="020B0604030504040204" pitchFamily="34" charset="-120"/>
                <a:ea typeface="微軟正黑體" panose="020B0604030504040204" pitchFamily="34" charset="-120"/>
              </a:rPr>
              <a:t>2.20</a:t>
            </a:r>
            <a:r>
              <a:rPr lang="zh-TW" altLang="en-US" sz="2800" b="1" dirty="0">
                <a:solidFill>
                  <a:prstClr val="black"/>
                </a:solidFill>
                <a:latin typeface="微軟正黑體" panose="020B0604030504040204" pitchFamily="34" charset="-120"/>
                <a:ea typeface="微軟正黑體" panose="020B0604030504040204" pitchFamily="34" charset="-120"/>
              </a:rPr>
              <a:t>）低。</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a:extLst>
              <a:ext uri="{FF2B5EF4-FFF2-40B4-BE49-F238E27FC236}">
                <a16:creationId xmlns:a16="http://schemas.microsoft.com/office/drawing/2014/main" id="{1C836109-75C4-476C-BE67-EF6103CDF595}"/>
              </a:ext>
            </a:extLst>
          </p:cNvPr>
          <p:cNvSpPr/>
          <p:nvPr/>
        </p:nvSpPr>
        <p:spPr>
          <a:xfrm>
            <a:off x="166635" y="4197624"/>
            <a:ext cx="10716955"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兩種交通狀況之間有顯著差異</a:t>
            </a:r>
            <a:r>
              <a:rPr lang="en-US" altLang="zh-TW" sz="2800" b="1" dirty="0">
                <a:solidFill>
                  <a:prstClr val="black"/>
                </a:solidFill>
                <a:latin typeface="微軟正黑體" panose="020B0604030504040204" pitchFamily="34" charset="-120"/>
                <a:ea typeface="微軟正黑體" panose="020B0604030504040204" pitchFamily="34" charset="-120"/>
              </a:rPr>
              <a:t>(F</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1,41</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48.08</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P &lt;.001</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l-GR" altLang="zh-TW" sz="2800" b="1" dirty="0">
                <a:solidFill>
                  <a:prstClr val="black"/>
                </a:solidFill>
                <a:latin typeface="微軟正黑體" panose="020B0604030504040204" pitchFamily="34" charset="-120"/>
                <a:ea typeface="微軟正黑體" panose="020B0604030504040204" pitchFamily="34" charset="-120"/>
              </a:rPr>
              <a:t>η 2= 0.54</a:t>
            </a:r>
            <a:r>
              <a:rPr lang="zh-TW" altLang="el-GR"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C87497D4-F6B4-496F-AF44-337068F38FBC}"/>
              </a:ext>
            </a:extLst>
          </p:cNvPr>
          <p:cNvSpPr/>
          <p:nvPr/>
        </p:nvSpPr>
        <p:spPr>
          <a:xfrm>
            <a:off x="166635" y="5162729"/>
            <a:ext cx="11229911" cy="954107"/>
          </a:xfrm>
          <a:prstGeom prst="rect">
            <a:avLst/>
          </a:prstGeom>
        </p:spPr>
        <p:txBody>
          <a:bodyPr wrap="square">
            <a:spAutoFit/>
          </a:bodyPr>
          <a:lstStyle/>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其中每個影片中的危險感知平均分數，</a:t>
            </a:r>
            <a:r>
              <a:rPr lang="en-US" altLang="zh-TW" sz="2800" b="1" dirty="0">
                <a:solidFill>
                  <a:prstClr val="black"/>
                </a:solidFill>
                <a:latin typeface="微軟正黑體" panose="020B0604030504040204" pitchFamily="34" charset="-120"/>
                <a:ea typeface="微軟正黑體" panose="020B0604030504040204" pitchFamily="34" charset="-120"/>
              </a:rPr>
              <a:t>BP</a:t>
            </a:r>
            <a:r>
              <a:rPr lang="zh-TW" altLang="en-US" sz="2800" b="1" dirty="0">
                <a:solidFill>
                  <a:prstClr val="black"/>
                </a:solidFill>
                <a:latin typeface="微軟正黑體" panose="020B0604030504040204" pitchFamily="34" charset="-120"/>
                <a:ea typeface="微軟正黑體" panose="020B0604030504040204" pitchFamily="34" charset="-120"/>
              </a:rPr>
              <a:t>情況（</a:t>
            </a:r>
            <a:r>
              <a:rPr lang="en-US" altLang="zh-TW" sz="2800" b="1" dirty="0">
                <a:solidFill>
                  <a:prstClr val="black"/>
                </a:solidFill>
                <a:latin typeface="微軟正黑體" panose="020B0604030504040204" pitchFamily="34" charset="-120"/>
                <a:ea typeface="微軟正黑體" panose="020B0604030504040204" pitchFamily="34" charset="-120"/>
              </a:rPr>
              <a:t>2.52</a:t>
            </a:r>
            <a:r>
              <a:rPr lang="zh-TW" altLang="en-US" sz="2800" b="1" dirty="0">
                <a:solidFill>
                  <a:prstClr val="black"/>
                </a:solidFill>
                <a:latin typeface="微軟正黑體" panose="020B0604030504040204" pitchFamily="34" charset="-120"/>
                <a:ea typeface="微軟正黑體" panose="020B0604030504040204" pitchFamily="34" charset="-120"/>
              </a:rPr>
              <a:t>）獲得的危險感知分數高於</a:t>
            </a:r>
            <a:r>
              <a:rPr lang="en-US" altLang="zh-TW" sz="2800" b="1" dirty="0">
                <a:solidFill>
                  <a:prstClr val="black"/>
                </a:solidFill>
                <a:latin typeface="微軟正黑體" panose="020B0604030504040204" pitchFamily="34" charset="-120"/>
                <a:ea typeface="微軟正黑體" panose="020B0604030504040204" pitchFamily="34" charset="-120"/>
              </a:rPr>
              <a:t>EP</a:t>
            </a:r>
            <a:r>
              <a:rPr lang="zh-TW" altLang="en-US" sz="2800" b="1" dirty="0">
                <a:solidFill>
                  <a:prstClr val="black"/>
                </a:solidFill>
                <a:latin typeface="微軟正黑體" panose="020B0604030504040204" pitchFamily="34" charset="-120"/>
                <a:ea typeface="微軟正黑體" panose="020B0604030504040204" pitchFamily="34" charset="-120"/>
              </a:rPr>
              <a:t>情況（</a:t>
            </a:r>
            <a:r>
              <a:rPr lang="en-US" altLang="zh-TW" sz="2800" b="1" dirty="0">
                <a:solidFill>
                  <a:prstClr val="black"/>
                </a:solidFill>
                <a:latin typeface="微軟正黑體" panose="020B0604030504040204" pitchFamily="34" charset="-120"/>
                <a:ea typeface="微軟正黑體" panose="020B0604030504040204" pitchFamily="34" charset="-120"/>
              </a:rPr>
              <a:t>1.52</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455792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 </a:t>
            </a:r>
            <a:r>
              <a:rPr lang="zh-TW" altLang="en-US" sz="4800" dirty="0">
                <a:solidFill>
                  <a:prstClr val="black"/>
                </a:solidFill>
                <a:latin typeface="微軟正黑體" panose="020B0604030504040204" pitchFamily="34" charset="-120"/>
                <a:ea typeface="微軟正黑體" panose="020B0604030504040204" pitchFamily="34" charset="-120"/>
              </a:rPr>
              <a:t>可視的危險情況影片之間的差異</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166635" y="1548818"/>
            <a:ext cx="11519843"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分析</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（重複違規：重複違規者，非重複違規者）</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（交通狀況：</a:t>
            </a:r>
            <a:r>
              <a:rPr lang="en-US" altLang="zh-TW" sz="2800" b="1" dirty="0">
                <a:solidFill>
                  <a:prstClr val="black"/>
                </a:solidFill>
                <a:latin typeface="微軟正黑體" panose="020B0604030504040204" pitchFamily="34" charset="-120"/>
                <a:ea typeface="微軟正黑體" panose="020B0604030504040204" pitchFamily="34" charset="-120"/>
              </a:rPr>
              <a:t>EP</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BP</a:t>
            </a:r>
            <a:r>
              <a:rPr lang="zh-TW" altLang="en-US" sz="2800" b="1" dirty="0">
                <a:solidFill>
                  <a:prstClr val="black"/>
                </a:solidFill>
                <a:latin typeface="微軟正黑體" panose="020B0604030504040204" pitchFamily="34" charset="-120"/>
                <a:ea typeface="微軟正黑體" panose="020B0604030504040204" pitchFamily="34" charset="-120"/>
              </a:rPr>
              <a:t>）的混和因子中，發現交通狀況上有顯著差異</a:t>
            </a:r>
            <a:r>
              <a:rPr lang="en-US" altLang="zh-TW" sz="2800" b="1" dirty="0">
                <a:solidFill>
                  <a:prstClr val="black"/>
                </a:solidFill>
                <a:latin typeface="微軟正黑體" panose="020B0604030504040204" pitchFamily="34" charset="-120"/>
                <a:ea typeface="微軟正黑體" panose="020B0604030504040204" pitchFamily="34" charset="-120"/>
              </a:rPr>
              <a:t>(F</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1,57</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76.83</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P &lt;.001</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l-GR" altLang="zh-TW" sz="2800" b="1" dirty="0">
                <a:solidFill>
                  <a:prstClr val="black"/>
                </a:solidFill>
                <a:latin typeface="微軟正黑體" panose="020B0604030504040204" pitchFamily="34" charset="-120"/>
                <a:ea typeface="微軟正黑體" panose="020B0604030504040204" pitchFamily="34" charset="-120"/>
              </a:rPr>
              <a:t>η 2 = 0.57</a:t>
            </a:r>
            <a:r>
              <a:rPr lang="zh-TW" altLang="el-GR"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051FC9A5-4590-48D0-8427-D3FE4047653B}"/>
              </a:ext>
            </a:extLst>
          </p:cNvPr>
          <p:cNvSpPr/>
          <p:nvPr/>
        </p:nvSpPr>
        <p:spPr>
          <a:xfrm>
            <a:off x="166635" y="2980939"/>
            <a:ext cx="11229911" cy="954107"/>
          </a:xfrm>
          <a:prstGeom prst="rect">
            <a:avLst/>
          </a:prstGeom>
        </p:spPr>
        <p:txBody>
          <a:bodyPr wrap="square">
            <a:spAutoFit/>
          </a:bodyPr>
          <a:lstStyle/>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其中每個影片中的危險感知平均分數，</a:t>
            </a:r>
            <a:r>
              <a:rPr lang="en-US" altLang="zh-TW" sz="2800" b="1" dirty="0">
                <a:solidFill>
                  <a:prstClr val="black"/>
                </a:solidFill>
                <a:latin typeface="微軟正黑體" panose="020B0604030504040204" pitchFamily="34" charset="-120"/>
                <a:ea typeface="微軟正黑體" panose="020B0604030504040204" pitchFamily="34" charset="-120"/>
              </a:rPr>
              <a:t>BP</a:t>
            </a:r>
            <a:r>
              <a:rPr lang="zh-TW" altLang="en-US" sz="2800" b="1" dirty="0">
                <a:solidFill>
                  <a:prstClr val="black"/>
                </a:solidFill>
                <a:latin typeface="微軟正黑體" panose="020B0604030504040204" pitchFamily="34" charset="-120"/>
                <a:ea typeface="微軟正黑體" panose="020B0604030504040204" pitchFamily="34" charset="-120"/>
              </a:rPr>
              <a:t>情況獲得的危險感知分數（</a:t>
            </a:r>
            <a:r>
              <a:rPr lang="en-US" altLang="zh-TW" sz="2800" b="1" dirty="0">
                <a:solidFill>
                  <a:prstClr val="black"/>
                </a:solidFill>
                <a:latin typeface="微軟正黑體" panose="020B0604030504040204" pitchFamily="34" charset="-120"/>
                <a:ea typeface="微軟正黑體" panose="020B0604030504040204" pitchFamily="34" charset="-120"/>
              </a:rPr>
              <a:t>2.64</a:t>
            </a:r>
            <a:r>
              <a:rPr lang="zh-TW" altLang="en-US" sz="2800" b="1" dirty="0">
                <a:solidFill>
                  <a:prstClr val="black"/>
                </a:solidFill>
                <a:latin typeface="微軟正黑體" panose="020B0604030504040204" pitchFamily="34" charset="-120"/>
                <a:ea typeface="微軟正黑體" panose="020B0604030504040204" pitchFamily="34" charset="-120"/>
              </a:rPr>
              <a:t>）高於</a:t>
            </a:r>
            <a:r>
              <a:rPr lang="en-US" altLang="zh-TW" sz="2800" b="1" dirty="0">
                <a:solidFill>
                  <a:prstClr val="black"/>
                </a:solidFill>
                <a:latin typeface="微軟正黑體" panose="020B0604030504040204" pitchFamily="34" charset="-120"/>
                <a:ea typeface="微軟正黑體" panose="020B0604030504040204" pitchFamily="34" charset="-120"/>
              </a:rPr>
              <a:t>EP</a:t>
            </a:r>
            <a:r>
              <a:rPr lang="zh-TW" altLang="en-US" sz="2800" b="1" dirty="0">
                <a:solidFill>
                  <a:prstClr val="black"/>
                </a:solidFill>
                <a:latin typeface="微軟正黑體" panose="020B0604030504040204" pitchFamily="34" charset="-120"/>
                <a:ea typeface="微軟正黑體" panose="020B0604030504040204" pitchFamily="34" charset="-120"/>
              </a:rPr>
              <a:t>情況（</a:t>
            </a:r>
            <a:r>
              <a:rPr lang="en-US" altLang="zh-TW" sz="2800" b="1" dirty="0">
                <a:solidFill>
                  <a:prstClr val="black"/>
                </a:solidFill>
                <a:latin typeface="微軟正黑體" panose="020B0604030504040204" pitchFamily="34" charset="-120"/>
                <a:ea typeface="微軟正黑體" panose="020B0604030504040204" pitchFamily="34" charset="-120"/>
              </a:rPr>
              <a:t>1.62</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AA799FD0-DD0A-4475-844C-1A902507E393}"/>
              </a:ext>
            </a:extLst>
          </p:cNvPr>
          <p:cNvSpPr/>
          <p:nvPr/>
        </p:nvSpPr>
        <p:spPr>
          <a:xfrm>
            <a:off x="166635" y="4197624"/>
            <a:ext cx="10716955"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重複違規者和非重複違規者之間則沒有顯著差異</a:t>
            </a:r>
            <a:r>
              <a:rPr lang="en-US" altLang="zh-TW" sz="2800" b="1" dirty="0">
                <a:solidFill>
                  <a:prstClr val="black"/>
                </a:solidFill>
                <a:latin typeface="微軟正黑體" panose="020B0604030504040204" pitchFamily="34" charset="-120"/>
                <a:ea typeface="微軟正黑體" panose="020B0604030504040204" pitchFamily="34" charset="-120"/>
              </a:rPr>
              <a:t>(F</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1,57</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0.67</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P = .42</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l-GR" altLang="zh-TW" sz="2800" b="1" dirty="0">
                <a:solidFill>
                  <a:prstClr val="black"/>
                </a:solidFill>
                <a:latin typeface="微軟正黑體" panose="020B0604030504040204" pitchFamily="34" charset="-120"/>
                <a:ea typeface="微軟正黑體" panose="020B0604030504040204" pitchFamily="34" charset="-120"/>
              </a:rPr>
              <a:t>η 2= 0.01</a:t>
            </a:r>
            <a:r>
              <a:rPr lang="zh-TW" altLang="el-GR"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91174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 </a:t>
            </a:r>
            <a:r>
              <a:rPr lang="zh-TW" altLang="en-US" sz="4800" dirty="0">
                <a:solidFill>
                  <a:prstClr val="black"/>
                </a:solidFill>
                <a:latin typeface="微軟正黑體" panose="020B0604030504040204" pitchFamily="34" charset="-120"/>
                <a:ea typeface="微軟正黑體" panose="020B0604030504040204" pitchFamily="34" charset="-120"/>
              </a:rPr>
              <a:t>潛在的危險情況影片之間的差異</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166635" y="1548818"/>
            <a:ext cx="11519843"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分析</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（經驗：學習者，新手，經驗豐富的駕駛員）</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（交通狀況：</a:t>
            </a:r>
            <a:r>
              <a:rPr lang="en-US" altLang="zh-TW" sz="2800" b="1" dirty="0">
                <a:solidFill>
                  <a:prstClr val="black"/>
                </a:solidFill>
                <a:latin typeface="微軟正黑體" panose="020B0604030504040204" pitchFamily="34" charset="-120"/>
                <a:ea typeface="微軟正黑體" panose="020B0604030504040204" pitchFamily="34" charset="-120"/>
              </a:rPr>
              <a:t>EP</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BP</a:t>
            </a:r>
            <a:r>
              <a:rPr lang="zh-TW" altLang="en-US" sz="2800" b="1" dirty="0">
                <a:solidFill>
                  <a:prstClr val="black"/>
                </a:solidFill>
                <a:latin typeface="微軟正黑體" panose="020B0604030504040204" pitchFamily="34" charset="-120"/>
                <a:ea typeface="微軟正黑體" panose="020B0604030504040204" pitchFamily="34" charset="-120"/>
              </a:rPr>
              <a:t>）的混和因子中，發現駕駛經驗上有顯著差異</a:t>
            </a:r>
            <a:r>
              <a:rPr lang="en-US" altLang="zh-TW" sz="2800" b="1" dirty="0">
                <a:solidFill>
                  <a:prstClr val="black"/>
                </a:solidFill>
                <a:latin typeface="微軟正黑體" panose="020B0604030504040204" pitchFamily="34" charset="-120"/>
                <a:ea typeface="微軟正黑體" panose="020B0604030504040204" pitchFamily="34" charset="-120"/>
              </a:rPr>
              <a:t>(F</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2,41</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7.78</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P = .01</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l-GR" altLang="zh-TW" sz="2800" b="1" dirty="0">
                <a:solidFill>
                  <a:prstClr val="black"/>
                </a:solidFill>
                <a:latin typeface="微軟正黑體" panose="020B0604030504040204" pitchFamily="34" charset="-120"/>
                <a:ea typeface="微軟正黑體" panose="020B0604030504040204" pitchFamily="34" charset="-120"/>
              </a:rPr>
              <a:t>η 2 = 0.19</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2" name="矩形 1">
            <a:extLst>
              <a:ext uri="{FF2B5EF4-FFF2-40B4-BE49-F238E27FC236}">
                <a16:creationId xmlns:a16="http://schemas.microsoft.com/office/drawing/2014/main" id="{051FC9A5-4590-48D0-8427-D3FE4047653B}"/>
              </a:ext>
            </a:extLst>
          </p:cNvPr>
          <p:cNvSpPr/>
          <p:nvPr/>
        </p:nvSpPr>
        <p:spPr>
          <a:xfrm>
            <a:off x="166635" y="2980939"/>
            <a:ext cx="11229911" cy="954107"/>
          </a:xfrm>
          <a:prstGeom prst="rect">
            <a:avLst/>
          </a:prstGeom>
        </p:spPr>
        <p:txBody>
          <a:bodyPr wrap="square">
            <a:spAutoFit/>
          </a:bodyPr>
          <a:lstStyle/>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其中每個影片中的危險感知平均分數，學習駕駛者的分數（</a:t>
            </a:r>
            <a:r>
              <a:rPr lang="en-US" altLang="zh-TW" sz="2800" b="1" dirty="0">
                <a:solidFill>
                  <a:prstClr val="black"/>
                </a:solidFill>
                <a:latin typeface="微軟正黑體" panose="020B0604030504040204" pitchFamily="34" charset="-120"/>
                <a:ea typeface="微軟正黑體" panose="020B0604030504040204" pitchFamily="34" charset="-120"/>
              </a:rPr>
              <a:t>2.38</a:t>
            </a:r>
            <a:r>
              <a:rPr lang="zh-TW" altLang="en-US" sz="2800" b="1" dirty="0">
                <a:solidFill>
                  <a:prstClr val="black"/>
                </a:solidFill>
                <a:latin typeface="微軟正黑體" panose="020B0604030504040204" pitchFamily="34" charset="-120"/>
                <a:ea typeface="微軟正黑體" panose="020B0604030504040204" pitchFamily="34" charset="-120"/>
              </a:rPr>
              <a:t>）比有經驗的駕駛者（</a:t>
            </a:r>
            <a:r>
              <a:rPr lang="en-US" altLang="zh-TW" sz="2800" b="1" dirty="0">
                <a:solidFill>
                  <a:prstClr val="black"/>
                </a:solidFill>
                <a:latin typeface="微軟正黑體" panose="020B0604030504040204" pitchFamily="34" charset="-120"/>
                <a:ea typeface="微軟正黑體" panose="020B0604030504040204" pitchFamily="34" charset="-120"/>
              </a:rPr>
              <a:t>3.64</a:t>
            </a:r>
            <a:r>
              <a:rPr lang="zh-TW" altLang="en-US" sz="2800" b="1" dirty="0">
                <a:solidFill>
                  <a:prstClr val="black"/>
                </a:solidFill>
                <a:latin typeface="微軟正黑體" panose="020B0604030504040204" pitchFamily="34" charset="-120"/>
                <a:ea typeface="微軟正黑體" panose="020B0604030504040204" pitchFamily="34" charset="-120"/>
              </a:rPr>
              <a:t>）低。</a:t>
            </a:r>
          </a:p>
        </p:txBody>
      </p:sp>
      <p:sp>
        <p:nvSpPr>
          <p:cNvPr id="6" name="矩形 5">
            <a:extLst>
              <a:ext uri="{FF2B5EF4-FFF2-40B4-BE49-F238E27FC236}">
                <a16:creationId xmlns:a16="http://schemas.microsoft.com/office/drawing/2014/main" id="{4EA426B2-84FA-422D-90C6-0477AA236EB8}"/>
              </a:ext>
            </a:extLst>
          </p:cNvPr>
          <p:cNvSpPr/>
          <p:nvPr/>
        </p:nvSpPr>
        <p:spPr>
          <a:xfrm>
            <a:off x="166635" y="4168863"/>
            <a:ext cx="10716955"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兩種交通狀況之間沒有顯著差異</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l-GR" altLang="zh-TW" sz="2800" b="1" dirty="0">
                <a:solidFill>
                  <a:prstClr val="black"/>
                </a:solidFill>
                <a:latin typeface="微軟正黑體" panose="020B0604030504040204" pitchFamily="34" charset="-120"/>
                <a:ea typeface="微軟正黑體" panose="020B0604030504040204" pitchFamily="34" charset="-120"/>
              </a:rPr>
              <a:t>F(1,41) =.002; P =.96; η2 &lt; 0.001)</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864102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 </a:t>
            </a:r>
            <a:r>
              <a:rPr lang="zh-TW" altLang="en-US" sz="4800" dirty="0">
                <a:solidFill>
                  <a:prstClr val="black"/>
                </a:solidFill>
                <a:latin typeface="微軟正黑體" panose="020B0604030504040204" pitchFamily="34" charset="-120"/>
                <a:ea typeface="微軟正黑體" panose="020B0604030504040204" pitchFamily="34" charset="-120"/>
              </a:rPr>
              <a:t>潛在的危險情況影片之間的差異</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166635" y="1548818"/>
            <a:ext cx="11519843"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分析</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（重複違規：重複違規者，非重複違規者）</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（交通狀況：</a:t>
            </a:r>
            <a:r>
              <a:rPr lang="en-US" altLang="zh-TW" sz="2800" b="1" dirty="0">
                <a:solidFill>
                  <a:prstClr val="black"/>
                </a:solidFill>
                <a:latin typeface="微軟正黑體" panose="020B0604030504040204" pitchFamily="34" charset="-120"/>
                <a:ea typeface="微軟正黑體" panose="020B0604030504040204" pitchFamily="34" charset="-120"/>
              </a:rPr>
              <a:t>EP</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BP</a:t>
            </a:r>
            <a:r>
              <a:rPr lang="zh-TW" altLang="en-US" sz="2800" b="1" dirty="0">
                <a:solidFill>
                  <a:prstClr val="black"/>
                </a:solidFill>
                <a:latin typeface="微軟正黑體" panose="020B0604030504040204" pitchFamily="34" charset="-120"/>
                <a:ea typeface="微軟正黑體" panose="020B0604030504040204" pitchFamily="34" charset="-120"/>
              </a:rPr>
              <a:t>）的混和因子中，發現重複違規者之間有顯著差異</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l-GR" altLang="zh-TW" sz="2800" b="1" dirty="0">
                <a:solidFill>
                  <a:prstClr val="black"/>
                </a:solidFill>
                <a:latin typeface="微軟正黑體" panose="020B0604030504040204" pitchFamily="34" charset="-120"/>
                <a:ea typeface="微軟正黑體" panose="020B0604030504040204" pitchFamily="34" charset="-120"/>
              </a:rPr>
              <a:t>F(1,57) = 5.68; P =.02; η2 = 0.09) </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051FC9A5-4590-48D0-8427-D3FE4047653B}"/>
              </a:ext>
            </a:extLst>
          </p:cNvPr>
          <p:cNvSpPr/>
          <p:nvPr/>
        </p:nvSpPr>
        <p:spPr>
          <a:xfrm>
            <a:off x="166635" y="2980939"/>
            <a:ext cx="11229911" cy="954107"/>
          </a:xfrm>
          <a:prstGeom prst="rect">
            <a:avLst/>
          </a:prstGeom>
        </p:spPr>
        <p:txBody>
          <a:bodyPr wrap="square">
            <a:spAutoFit/>
          </a:bodyPr>
          <a:lstStyle/>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其中每個影片中的危險感知平均分數，重複違規者獲得的危險感知分數</a:t>
            </a:r>
            <a:r>
              <a:rPr lang="en-US" altLang="zh-TW" sz="2800" b="1" dirty="0">
                <a:solidFill>
                  <a:prstClr val="black"/>
                </a:solidFill>
                <a:latin typeface="微軟正黑體" panose="020B0604030504040204" pitchFamily="34" charset="-120"/>
                <a:ea typeface="微軟正黑體" panose="020B0604030504040204" pitchFamily="34" charset="-120"/>
              </a:rPr>
              <a:t>(2.70)</a:t>
            </a:r>
            <a:r>
              <a:rPr lang="zh-TW" altLang="en-US" sz="2800" b="1" dirty="0">
                <a:solidFill>
                  <a:prstClr val="black"/>
                </a:solidFill>
                <a:latin typeface="微軟正黑體" panose="020B0604030504040204" pitchFamily="34" charset="-120"/>
                <a:ea typeface="微軟正黑體" panose="020B0604030504040204" pitchFamily="34" charset="-120"/>
              </a:rPr>
              <a:t>低於非重複違規者</a:t>
            </a:r>
            <a:r>
              <a:rPr lang="en-US" altLang="zh-TW" sz="2800" b="1" dirty="0">
                <a:solidFill>
                  <a:prstClr val="black"/>
                </a:solidFill>
                <a:latin typeface="微軟正黑體" panose="020B0604030504040204" pitchFamily="34" charset="-120"/>
                <a:ea typeface="微軟正黑體" panose="020B0604030504040204" pitchFamily="34" charset="-120"/>
              </a:rPr>
              <a:t>P</a:t>
            </a:r>
            <a:r>
              <a:rPr lang="zh-TW" altLang="en-US" sz="2800" b="1" dirty="0">
                <a:solidFill>
                  <a:prstClr val="black"/>
                </a:solidFill>
                <a:latin typeface="微軟正黑體" panose="020B0604030504040204" pitchFamily="34" charset="-120"/>
                <a:ea typeface="微軟正黑體" panose="020B0604030504040204" pitchFamily="34" charset="-120"/>
              </a:rPr>
              <a:t>情況的分數（</a:t>
            </a:r>
            <a:r>
              <a:rPr lang="en-US" altLang="zh-TW" sz="2800" b="1" dirty="0">
                <a:solidFill>
                  <a:prstClr val="black"/>
                </a:solidFill>
                <a:latin typeface="微軟正黑體" panose="020B0604030504040204" pitchFamily="34" charset="-120"/>
                <a:ea typeface="微軟正黑體" panose="020B0604030504040204" pitchFamily="34" charset="-120"/>
              </a:rPr>
              <a:t>3.38</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AA799FD0-DD0A-4475-844C-1A902507E393}"/>
              </a:ext>
            </a:extLst>
          </p:cNvPr>
          <p:cNvSpPr/>
          <p:nvPr/>
        </p:nvSpPr>
        <p:spPr>
          <a:xfrm>
            <a:off x="166635" y="4197624"/>
            <a:ext cx="10716955"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兩種交通狀況之間沒有顯著差異</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l-GR" altLang="zh-TW" sz="2800" b="1" dirty="0">
                <a:solidFill>
                  <a:prstClr val="black"/>
                </a:solidFill>
                <a:latin typeface="微軟正黑體" panose="020B0604030504040204" pitchFamily="34" charset="-120"/>
                <a:ea typeface="微軟正黑體" panose="020B0604030504040204" pitchFamily="34" charset="-120"/>
              </a:rPr>
              <a:t>F(1,57) = 0.05; P =.83; η2 &lt; 0.001</a:t>
            </a:r>
            <a:r>
              <a:rPr lang="en-US" altLang="zh-TW" sz="2800" b="1" dirty="0">
                <a:solidFill>
                  <a:prstClr val="black"/>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4023132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403830" y="2485306"/>
            <a:ext cx="11600409"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危害感知的能力是一種特定的駕駛技能，與發生事故的風險相關</a:t>
            </a:r>
            <a:r>
              <a:rPr lang="en-US" altLang="zh-TW" sz="2800" b="1" dirty="0">
                <a:solidFill>
                  <a:prstClr val="black"/>
                </a:solidFill>
                <a:latin typeface="微軟正黑體" panose="020B0604030504040204" pitchFamily="34" charset="-120"/>
                <a:ea typeface="微軟正黑體" panose="020B0604030504040204" pitchFamily="34" charset="-120"/>
              </a:rPr>
              <a:t>(Darby et al. 2009)</a:t>
            </a:r>
          </a:p>
        </p:txBody>
      </p:sp>
      <p:sp>
        <p:nvSpPr>
          <p:cNvPr id="9" name="矩形 8">
            <a:extLst>
              <a:ext uri="{FF2B5EF4-FFF2-40B4-BE49-F238E27FC236}">
                <a16:creationId xmlns:a16="http://schemas.microsoft.com/office/drawing/2014/main" id="{A1CB2B06-B02A-4007-8D79-808DAC6E60FC}"/>
              </a:ext>
            </a:extLst>
          </p:cNvPr>
          <p:cNvSpPr/>
          <p:nvPr/>
        </p:nvSpPr>
        <p:spPr>
          <a:xfrm>
            <a:off x="403831" y="1392700"/>
            <a:ext cx="11371695"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危害感知</a:t>
            </a:r>
            <a:r>
              <a:rPr lang="en-US" altLang="zh-TW" sz="2800" b="1" dirty="0">
                <a:solidFill>
                  <a:prstClr val="black"/>
                </a:solidFill>
                <a:latin typeface="微軟正黑體" panose="020B0604030504040204" pitchFamily="34" charset="-120"/>
                <a:ea typeface="微軟正黑體" panose="020B0604030504040204" pitchFamily="34" charset="-120"/>
              </a:rPr>
              <a:t>(HP)</a:t>
            </a:r>
            <a:r>
              <a:rPr lang="zh-TW" altLang="en-US" sz="2800" b="1" dirty="0">
                <a:solidFill>
                  <a:prstClr val="black"/>
                </a:solidFill>
                <a:latin typeface="微軟正黑體" panose="020B0604030504040204" pitchFamily="34" charset="-120"/>
                <a:ea typeface="微軟正黑體" panose="020B0604030504040204" pitchFamily="34" charset="-120"/>
              </a:rPr>
              <a:t>是指在道路上發生碰撞可能性很高的事件時，駕駛員評估、檢測和反應的技能</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Crundall</a:t>
            </a:r>
            <a:r>
              <a:rPr lang="en-US" altLang="zh-TW" sz="2800" b="1" dirty="0">
                <a:solidFill>
                  <a:prstClr val="black"/>
                </a:solidFill>
                <a:latin typeface="微軟正黑體" panose="020B0604030504040204" pitchFamily="34" charset="-120"/>
                <a:ea typeface="微軟正黑體" panose="020B0604030504040204" pitchFamily="34" charset="-120"/>
              </a:rPr>
              <a:t> et al. 2012)</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2" name="矩形: 圓角 1">
            <a:extLst>
              <a:ext uri="{FF2B5EF4-FFF2-40B4-BE49-F238E27FC236}">
                <a16:creationId xmlns:a16="http://schemas.microsoft.com/office/drawing/2014/main" id="{322B71B3-FE14-446D-B991-54A3EDEE781B}"/>
              </a:ext>
            </a:extLst>
          </p:cNvPr>
          <p:cNvSpPr/>
          <p:nvPr/>
        </p:nvSpPr>
        <p:spPr>
          <a:xfrm>
            <a:off x="975306" y="3903008"/>
            <a:ext cx="10800220" cy="1895626"/>
          </a:xfrm>
          <a:prstGeom prst="roundRect">
            <a:avLst/>
          </a:prstGeom>
          <a:solidFill>
            <a:srgbClr val="F7C0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檢查危害的測驗可衡量在駕駛活動中識別危險情況的能力。</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這些測驗可以用作</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診斷工具</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培訓工具</a:t>
            </a:r>
            <a:r>
              <a:rPr lang="zh-TW" altLang="en-US" sz="2800" b="1" dirty="0">
                <a:solidFill>
                  <a:prstClr val="black"/>
                </a:solidFill>
                <a:latin typeface="微軟正黑體" panose="020B0604030504040204" pitchFamily="34" charset="-120"/>
                <a:ea typeface="微軟正黑體" panose="020B0604030504040204" pitchFamily="34" charset="-120"/>
              </a:rPr>
              <a:t>，以提高那些缺乏檢測危險能力的駕駛員。</a:t>
            </a:r>
          </a:p>
        </p:txBody>
      </p:sp>
    </p:spTree>
    <p:extLst>
      <p:ext uri="{BB962C8B-B14F-4D97-AF65-F5344CB8AC3E}">
        <p14:creationId xmlns:p14="http://schemas.microsoft.com/office/powerpoint/2010/main" val="2005639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 Discussion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336079" y="1871239"/>
            <a:ext cx="11127374"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某些駕駛員群體（例如學習駕駛員和重複違規者）無法像有經驗的駕駛員或非重複違規者一樣正確識別潛在危險的交通情況。</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12558FE6-8EE2-4933-93D8-56C26909125B}"/>
              </a:ext>
            </a:extLst>
          </p:cNvPr>
          <p:cNvSpPr/>
          <p:nvPr/>
        </p:nvSpPr>
        <p:spPr>
          <a:xfrm>
            <a:off x="336078" y="3920333"/>
            <a:ext cx="11127376"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測量結果證實，在排除了一些不一致的影片片段後，新測試影片具有足夠的測量特性，可作為研究西班牙駕駛者在危險感知上的有用工具。</a:t>
            </a:r>
          </a:p>
        </p:txBody>
      </p:sp>
      <p:sp>
        <p:nvSpPr>
          <p:cNvPr id="4" name="矩形 3">
            <a:extLst>
              <a:ext uri="{FF2B5EF4-FFF2-40B4-BE49-F238E27FC236}">
                <a16:creationId xmlns:a16="http://schemas.microsoft.com/office/drawing/2014/main" id="{4996BB9F-3EA5-42D1-8BD2-26E1AB174AEB}"/>
              </a:ext>
            </a:extLst>
          </p:cNvPr>
          <p:cNvSpPr/>
          <p:nvPr/>
        </p:nvSpPr>
        <p:spPr>
          <a:xfrm>
            <a:off x="336077" y="2895786"/>
            <a:ext cx="11127375"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本研究不考慮參與者在反應時間上的差異，只考慮回答答案的正確性</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cxnSp>
        <p:nvCxnSpPr>
          <p:cNvPr id="6" name="直線單箭頭接點 5">
            <a:extLst>
              <a:ext uri="{FF2B5EF4-FFF2-40B4-BE49-F238E27FC236}">
                <a16:creationId xmlns:a16="http://schemas.microsoft.com/office/drawing/2014/main" id="{110C3E56-B8C7-4674-A7CB-D51E2823D767}"/>
              </a:ext>
            </a:extLst>
          </p:cNvPr>
          <p:cNvCxnSpPr/>
          <p:nvPr/>
        </p:nvCxnSpPr>
        <p:spPr>
          <a:xfrm>
            <a:off x="6096000" y="5305328"/>
            <a:ext cx="0" cy="63147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8" name="矩形 7">
            <a:extLst>
              <a:ext uri="{FF2B5EF4-FFF2-40B4-BE49-F238E27FC236}">
                <a16:creationId xmlns:a16="http://schemas.microsoft.com/office/drawing/2014/main" id="{8E314FDF-EED4-4D20-BEE1-8310BD09A17C}"/>
              </a:ext>
            </a:extLst>
          </p:cNvPr>
          <p:cNvSpPr/>
          <p:nvPr/>
        </p:nvSpPr>
        <p:spPr>
          <a:xfrm>
            <a:off x="830182" y="5903893"/>
            <a:ext cx="10531636"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危害感知測試的最終版本由</a:t>
            </a:r>
            <a:r>
              <a:rPr lang="en-US" altLang="zh-TW" sz="2800" b="1" dirty="0">
                <a:solidFill>
                  <a:prstClr val="black"/>
                </a:solidFill>
                <a:latin typeface="微軟正黑體" panose="020B0604030504040204" pitchFamily="34" charset="-120"/>
                <a:ea typeface="微軟正黑體" panose="020B0604030504040204" pitchFamily="34" charset="-120"/>
              </a:rPr>
              <a:t>11</a:t>
            </a:r>
            <a:r>
              <a:rPr lang="zh-TW" altLang="en-US" sz="2800" b="1" dirty="0">
                <a:solidFill>
                  <a:prstClr val="black"/>
                </a:solidFill>
                <a:latin typeface="微軟正黑體" panose="020B0604030504040204" pitchFamily="34" charset="-120"/>
                <a:ea typeface="微軟正黑體" panose="020B0604030504040204" pitchFamily="34" charset="-120"/>
              </a:rPr>
              <a:t>個可視危險狀況影片和</a:t>
            </a:r>
            <a:r>
              <a:rPr lang="en-US" altLang="zh-TW" sz="2800" b="1" dirty="0">
                <a:solidFill>
                  <a:prstClr val="black"/>
                </a:solidFill>
                <a:latin typeface="微軟正黑體" panose="020B0604030504040204" pitchFamily="34" charset="-120"/>
                <a:ea typeface="微軟正黑體" panose="020B0604030504040204" pitchFamily="34" charset="-120"/>
              </a:rPr>
              <a:t>6</a:t>
            </a:r>
            <a:r>
              <a:rPr lang="zh-TW" altLang="en-US" sz="2800" b="1" dirty="0">
                <a:solidFill>
                  <a:prstClr val="black"/>
                </a:solidFill>
                <a:latin typeface="微軟正黑體" panose="020B0604030504040204" pitchFamily="34" charset="-120"/>
                <a:ea typeface="微軟正黑體" panose="020B0604030504040204" pitchFamily="34" charset="-120"/>
              </a:rPr>
              <a:t>個潛在危害影片所組成的，其總體</a:t>
            </a:r>
            <a:r>
              <a:rPr lang="en-US" altLang="zh-TW" sz="2800" b="1" dirty="0">
                <a:solidFill>
                  <a:prstClr val="black"/>
                </a:solidFill>
                <a:latin typeface="微軟正黑體" panose="020B0604030504040204" pitchFamily="34" charset="-120"/>
                <a:ea typeface="微軟正黑體" panose="020B0604030504040204" pitchFamily="34" charset="-120"/>
              </a:rPr>
              <a:t>Cronbach's alpha</a:t>
            </a:r>
            <a:r>
              <a:rPr lang="zh-TW" altLang="en-US" sz="2800" b="1" dirty="0">
                <a:solidFill>
                  <a:prstClr val="black"/>
                </a:solidFill>
                <a:latin typeface="微軟正黑體" panose="020B0604030504040204" pitchFamily="34" charset="-120"/>
                <a:ea typeface="微軟正黑體" panose="020B0604030504040204" pitchFamily="34" charset="-120"/>
              </a:rPr>
              <a:t>為</a:t>
            </a:r>
            <a:r>
              <a:rPr lang="en-US" altLang="zh-TW" sz="2800" b="1" dirty="0">
                <a:solidFill>
                  <a:prstClr val="black"/>
                </a:solidFill>
                <a:latin typeface="微軟正黑體" panose="020B0604030504040204" pitchFamily="34" charset="-120"/>
                <a:ea typeface="微軟正黑體" panose="020B0604030504040204" pitchFamily="34" charset="-120"/>
              </a:rPr>
              <a:t>77</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1788126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 Discussion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336078" y="1596352"/>
            <a:ext cx="11528820" cy="2246769"/>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為了獲得更多有效證據，還檢查了危害感知測試是否可以區分不同駕駛經驗駕駛員的能力。正如預期的那樣，學習型駕駛員的平均得分低於新手，這表示透過駕駛經驗的累積，可以更早的識別危險交通情況的能力，與</a:t>
            </a:r>
            <a:r>
              <a:rPr lang="da-DK" altLang="zh-TW" sz="2800" b="1" dirty="0">
                <a:solidFill>
                  <a:prstClr val="black"/>
                </a:solidFill>
                <a:latin typeface="微軟正黑體" panose="020B0604030504040204" pitchFamily="34" charset="-120"/>
                <a:ea typeface="微軟正黑體" panose="020B0604030504040204" pitchFamily="34" charset="-120"/>
              </a:rPr>
              <a:t>Jackson et al. (2009) </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da-DK" altLang="zh-TW" sz="2800" b="1" dirty="0">
                <a:solidFill>
                  <a:prstClr val="black"/>
                </a:solidFill>
                <a:latin typeface="微軟正黑體" panose="020B0604030504040204" pitchFamily="34" charset="-120"/>
                <a:ea typeface="微軟正黑體" panose="020B0604030504040204" pitchFamily="34" charset="-120"/>
              </a:rPr>
              <a:t>Crundall et al. (2010, 2012)</a:t>
            </a:r>
            <a:r>
              <a:rPr lang="zh-TW" altLang="en-US" sz="2800" b="1" dirty="0">
                <a:solidFill>
                  <a:prstClr val="black"/>
                </a:solidFill>
                <a:latin typeface="微軟正黑體" panose="020B0604030504040204" pitchFamily="34" charset="-120"/>
                <a:ea typeface="微軟正黑體" panose="020B0604030504040204" pitchFamily="34" charset="-120"/>
              </a:rPr>
              <a:t>結果一致。</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12558FE6-8EE2-4933-93D8-56C26909125B}"/>
              </a:ext>
            </a:extLst>
          </p:cNvPr>
          <p:cNvSpPr/>
          <p:nvPr/>
        </p:nvSpPr>
        <p:spPr>
          <a:xfrm>
            <a:off x="327102" y="5359765"/>
            <a:ext cx="11127376"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兩組駕駛員（重複違規者和非重複違規者）都是由數量相似的新手和經驗豐富的駕駛員組成，因此，駕駛經驗的差異可能無法解釋觀察參與者對可視危險和潛在危險情況下答案的差異。</a:t>
            </a:r>
          </a:p>
        </p:txBody>
      </p:sp>
      <p:sp>
        <p:nvSpPr>
          <p:cNvPr id="9" name="矩形 8">
            <a:extLst>
              <a:ext uri="{FF2B5EF4-FFF2-40B4-BE49-F238E27FC236}">
                <a16:creationId xmlns:a16="http://schemas.microsoft.com/office/drawing/2014/main" id="{8EFB2B2B-B0B4-4ED8-867B-60D0619E864A}"/>
              </a:ext>
            </a:extLst>
          </p:cNvPr>
          <p:cNvSpPr/>
          <p:nvPr/>
        </p:nvSpPr>
        <p:spPr>
          <a:xfrm>
            <a:off x="327102" y="3843121"/>
            <a:ext cx="11127376"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重複違規者在準危險情況視頻中獲得的平均分數較低，這些結果的解釋可能是，重複違規者和非重複違規者對於危險的反應模式有所不同。</a:t>
            </a:r>
          </a:p>
        </p:txBody>
      </p:sp>
    </p:spTree>
    <p:extLst>
      <p:ext uri="{BB962C8B-B14F-4D97-AF65-F5344CB8AC3E}">
        <p14:creationId xmlns:p14="http://schemas.microsoft.com/office/powerpoint/2010/main" val="2869634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 Discussion</a:t>
            </a:r>
          </a:p>
        </p:txBody>
      </p:sp>
      <p:sp>
        <p:nvSpPr>
          <p:cNvPr id="11" name="矩形 10"/>
          <p:cNvSpPr/>
          <p:nvPr/>
        </p:nvSpPr>
        <p:spPr>
          <a:xfrm>
            <a:off x="257000" y="1784896"/>
            <a:ext cx="11836366" cy="4401205"/>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但是，在當前研究中經過危險感知測試的學習者駕駛者也有可能受到嚴密審查，因此即使在並非如此的情況下，也傾向於回答存在危險。後一種建議可能暗示，即使不是這種情況，他們在應對交通狀況中存在危險的反應趨勢上也可能存在差異。反對典型危害感知方法論的一個論點是，對潛在危害做出更大的偏見會增加參與者出於不適當的原因在適當的時間範圍內做出響應的可能性。為了克服這種加劇的響應偏差的問題，據報導，英國官方的危險感知測試忽略了點擊次數過多的任何片段的響應。但是，當前的測試表明，儘管學習者駕駛員更傾向於將下一個事件視為危險（即使不是這樣），但這也不會增加他們在測試中的得分。這支持</a:t>
            </a:r>
            <a:r>
              <a:rPr lang="en-US" altLang="zh-TW" sz="2800" b="1" dirty="0">
                <a:solidFill>
                  <a:prstClr val="black"/>
                </a:solidFill>
                <a:latin typeface="微軟正黑體" panose="020B0604030504040204" pitchFamily="34" charset="-120"/>
                <a:ea typeface="微軟正黑體" panose="020B0604030504040204" pitchFamily="34" charset="-120"/>
              </a:rPr>
              <a:t>WHN</a:t>
            </a:r>
            <a:r>
              <a:rPr lang="zh-TW" altLang="en-US" sz="2800" b="1" dirty="0">
                <a:solidFill>
                  <a:prstClr val="black"/>
                </a:solidFill>
                <a:latin typeface="微軟正黑體" panose="020B0604030504040204" pitchFamily="34" charset="-120"/>
                <a:ea typeface="微軟正黑體" panose="020B0604030504040204" pitchFamily="34" charset="-120"/>
              </a:rPr>
              <a:t>嗎？與傳統的響應時間度量相比，測試受響應偏差的影響較小。</a:t>
            </a:r>
          </a:p>
        </p:txBody>
      </p:sp>
    </p:spTree>
    <p:extLst>
      <p:ext uri="{BB962C8B-B14F-4D97-AF65-F5344CB8AC3E}">
        <p14:creationId xmlns:p14="http://schemas.microsoft.com/office/powerpoint/2010/main" val="3523997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 Discussion</a:t>
            </a:r>
          </a:p>
        </p:txBody>
      </p:sp>
      <p:sp>
        <p:nvSpPr>
          <p:cNvPr id="18" name="矩形 17"/>
          <p:cNvSpPr/>
          <p:nvPr/>
        </p:nvSpPr>
        <p:spPr>
          <a:xfrm>
            <a:off x="315497" y="1467889"/>
            <a:ext cx="10746513" cy="1815882"/>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Box and </a:t>
            </a:r>
            <a:r>
              <a:rPr lang="en-US" altLang="zh-TW" sz="2800" b="1" dirty="0" err="1">
                <a:latin typeface="微軟正黑體" panose="020B0604030504040204" pitchFamily="34" charset="-120"/>
                <a:ea typeface="微軟正黑體" panose="020B0604030504040204" pitchFamily="34" charset="-120"/>
              </a:rPr>
              <a:t>Wengraf</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2013</a:t>
            </a:r>
            <a:r>
              <a:rPr lang="zh-TW" altLang="en-US" sz="2800" b="1" dirty="0">
                <a:latin typeface="微軟正黑體" panose="020B0604030504040204" pitchFamily="34" charset="-120"/>
                <a:ea typeface="微軟正黑體" panose="020B0604030504040204" pitchFamily="34" charset="-120"/>
              </a:rPr>
              <a:t>）認為，一旦新駕駛員獲得了</a:t>
            </a:r>
            <a:r>
              <a:rPr lang="en-US" altLang="zh-TW" sz="2800" b="1" dirty="0">
                <a:latin typeface="微軟正黑體" panose="020B0604030504040204" pitchFamily="34" charset="-120"/>
                <a:ea typeface="微軟正黑體" panose="020B0604030504040204" pitchFamily="34" charset="-120"/>
              </a:rPr>
              <a:t>1000</a:t>
            </a:r>
            <a:r>
              <a:rPr lang="zh-TW" altLang="en-US" sz="2800" b="1" dirty="0">
                <a:latin typeface="微軟正黑體" panose="020B0604030504040204" pitchFamily="34" charset="-120"/>
                <a:ea typeface="微軟正黑體" panose="020B0604030504040204" pitchFamily="34" charset="-120"/>
              </a:rPr>
              <a:t>英里的駕駛經驗，就可以認為他們的技能和安全性等同於具有</a:t>
            </a:r>
            <a:r>
              <a:rPr lang="en-US" altLang="zh-TW" sz="2800" b="1" dirty="0">
                <a:latin typeface="微軟正黑體" panose="020B0604030504040204" pitchFamily="34" charset="-120"/>
                <a:ea typeface="微軟正黑體" panose="020B0604030504040204" pitchFamily="34" charset="-120"/>
              </a:rPr>
              <a:t>3</a:t>
            </a:r>
            <a:r>
              <a:rPr lang="zh-TW" altLang="en-US" sz="2800" b="1" dirty="0">
                <a:latin typeface="微軟正黑體" panose="020B0604030504040204" pitchFamily="34" charset="-120"/>
                <a:ea typeface="微軟正黑體" panose="020B0604030504040204" pitchFamily="34" charset="-120"/>
              </a:rPr>
              <a:t>年或</a:t>
            </a:r>
            <a:r>
              <a:rPr lang="en-US" altLang="zh-TW" sz="2800" b="1" dirty="0">
                <a:latin typeface="微軟正黑體" panose="020B0604030504040204" pitchFamily="34" charset="-120"/>
                <a:ea typeface="微軟正黑體" panose="020B0604030504040204" pitchFamily="34" charset="-120"/>
              </a:rPr>
              <a:t>3</a:t>
            </a:r>
            <a:r>
              <a:rPr lang="zh-TW" altLang="en-US" sz="2800" b="1" dirty="0">
                <a:latin typeface="微軟正黑體" panose="020B0604030504040204" pitchFamily="34" charset="-120"/>
                <a:ea typeface="微軟正黑體" panose="020B0604030504040204" pitchFamily="34" charset="-120"/>
              </a:rPr>
              <a:t>年以上經驗的駕駛員，並且這種經驗會迅速降低所有年齡段的撞車風險。</a:t>
            </a:r>
            <a:endParaRPr lang="en-US" altLang="zh-TW" sz="2800" b="1" dirty="0">
              <a:latin typeface="微軟正黑體" panose="020B0604030504040204" pitchFamily="34" charset="-120"/>
              <a:ea typeface="微軟正黑體" panose="020B0604030504040204" pitchFamily="34" charset="-120"/>
            </a:endParaRPr>
          </a:p>
        </p:txBody>
      </p:sp>
      <p:sp>
        <p:nvSpPr>
          <p:cNvPr id="20" name="矩形 19">
            <a:extLst>
              <a:ext uri="{FF2B5EF4-FFF2-40B4-BE49-F238E27FC236}">
                <a16:creationId xmlns:a16="http://schemas.microsoft.com/office/drawing/2014/main" id="{96932837-036F-43EC-9021-A1AE5D3DCA72}"/>
              </a:ext>
            </a:extLst>
          </p:cNvPr>
          <p:cNvSpPr/>
          <p:nvPr/>
        </p:nvSpPr>
        <p:spPr>
          <a:xfrm>
            <a:off x="476103" y="4652531"/>
            <a:ext cx="11397404" cy="523220"/>
          </a:xfrm>
          <a:prstGeom prst="rect">
            <a:avLst/>
          </a:prstGeom>
        </p:spPr>
        <p:txBody>
          <a:bodyPr wrap="square">
            <a:spAutoFit/>
          </a:bodyPr>
          <a:lstStyle/>
          <a:p>
            <a:pPr marL="457200" lvl="0" indent="-457200">
              <a:buFont typeface="Arial" panose="020B0604020202020204" pitchFamily="34" charset="0"/>
              <a:buChar char="•"/>
            </a:pP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338148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圓角 2">
            <a:extLst>
              <a:ext uri="{FF2B5EF4-FFF2-40B4-BE49-F238E27FC236}">
                <a16:creationId xmlns:a16="http://schemas.microsoft.com/office/drawing/2014/main" id="{07D00CD5-ADC6-4984-99F5-620CDF6CA96B}"/>
              </a:ext>
            </a:extLst>
          </p:cNvPr>
          <p:cNvSpPr/>
          <p:nvPr/>
        </p:nvSpPr>
        <p:spPr>
          <a:xfrm>
            <a:off x="424482" y="4062032"/>
            <a:ext cx="11343031" cy="2047558"/>
          </a:xfrm>
          <a:prstGeom prst="roundRect">
            <a:avLst/>
          </a:prstGeom>
          <a:solidFill>
            <a:srgbClr val="F5B4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該研究不僅可以用來作為檢測新手駕駛員或不安全駕駛者的評估工具，還可以當作駕駛員的培訓工具，用來提高那些缺乏檢測可視危險和分辨潛在危險能力的駕駛員。</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1" name="文字方塊 10"/>
          <p:cNvSpPr txBox="1"/>
          <p:nvPr/>
        </p:nvSpPr>
        <p:spPr>
          <a:xfrm>
            <a:off x="627017" y="561703"/>
            <a:ext cx="3405099"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Conclusion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5" name="矩形 4">
            <a:extLst>
              <a:ext uri="{FF2B5EF4-FFF2-40B4-BE49-F238E27FC236}">
                <a16:creationId xmlns:a16="http://schemas.microsoft.com/office/drawing/2014/main" id="{D41FA300-584A-4FF8-9852-38E519B53F51}"/>
              </a:ext>
            </a:extLst>
          </p:cNvPr>
          <p:cNvSpPr/>
          <p:nvPr/>
        </p:nvSpPr>
        <p:spPr>
          <a:xfrm>
            <a:off x="74822" y="1371025"/>
            <a:ext cx="11009490"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此研究表示藉由駕駛經驗的累積，可以發展出正確識別可視危險和潛在危險情況的能力。</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2A468E0B-79EE-4AB2-897A-3A0E22DF1034}"/>
              </a:ext>
            </a:extLst>
          </p:cNvPr>
          <p:cNvSpPr/>
          <p:nvPr/>
        </p:nvSpPr>
        <p:spPr>
          <a:xfrm>
            <a:off x="74822" y="2474893"/>
            <a:ext cx="11009490"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此研究發現在視別潛在危險上，重複違規者正確視別危險的分數低於非重複違規者</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420733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A1CB2B06-B02A-4007-8D79-808DAC6E60FC}"/>
              </a:ext>
            </a:extLst>
          </p:cNvPr>
          <p:cNvSpPr/>
          <p:nvPr/>
        </p:nvSpPr>
        <p:spPr>
          <a:xfrm>
            <a:off x="403831" y="1392700"/>
            <a:ext cx="10881203"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根據</a:t>
            </a:r>
            <a:r>
              <a:rPr lang="en-US" altLang="zh-TW" sz="2800" b="1" dirty="0">
                <a:solidFill>
                  <a:prstClr val="black"/>
                </a:solidFill>
                <a:latin typeface="微軟正黑體" panose="020B0604030504040204" pitchFamily="34" charset="-120"/>
                <a:ea typeface="微軟正黑體" panose="020B0604030504040204" pitchFamily="34" charset="-120"/>
              </a:rPr>
              <a:t>McKenna and Crick (1991) </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 Mills et al. (1998)</a:t>
            </a:r>
            <a:r>
              <a:rPr lang="zh-TW" altLang="en-US" sz="2800" b="1" dirty="0">
                <a:solidFill>
                  <a:prstClr val="black"/>
                </a:solidFill>
                <a:latin typeface="微軟正黑體" panose="020B0604030504040204" pitchFamily="34" charset="-120"/>
                <a:ea typeface="微軟正黑體" panose="020B0604030504040204" pitchFamily="34" charset="-120"/>
              </a:rPr>
              <a:t>的觀點，危害感知可以被認為是「閱讀」道路的能力。也就是說，駕駛員能從道路環境中理解關鍵訊息並預測到會發生甚麼危害的能力。</a:t>
            </a:r>
          </a:p>
        </p:txBody>
      </p:sp>
      <p:sp>
        <p:nvSpPr>
          <p:cNvPr id="2" name="矩形 1">
            <a:extLst>
              <a:ext uri="{FF2B5EF4-FFF2-40B4-BE49-F238E27FC236}">
                <a16:creationId xmlns:a16="http://schemas.microsoft.com/office/drawing/2014/main" id="{642E738E-DA14-45AE-AE6A-7F91C8FB95FB}"/>
              </a:ext>
            </a:extLst>
          </p:cNvPr>
          <p:cNvSpPr/>
          <p:nvPr/>
        </p:nvSpPr>
        <p:spPr>
          <a:xfrm>
            <a:off x="403831" y="2916194"/>
            <a:ext cx="10881202" cy="1815882"/>
          </a:xfrm>
          <a:prstGeom prst="rect">
            <a:avLst/>
          </a:prstGeom>
        </p:spPr>
        <p:txBody>
          <a:bodyPr wrap="square">
            <a:spAutoFit/>
          </a:bodyPr>
          <a:lstStyle/>
          <a:p>
            <a:pPr marL="457200" indent="-457200">
              <a:buFont typeface="Arial" panose="020B0604020202020204" pitchFamily="34" charset="0"/>
              <a:buChar char="•"/>
            </a:pPr>
            <a:r>
              <a:rPr lang="en-US" altLang="zh-TW" sz="2800" b="1" dirty="0" err="1">
                <a:solidFill>
                  <a:prstClr val="black"/>
                </a:solidFill>
                <a:latin typeface="微軟正黑體" panose="020B0604030504040204" pitchFamily="34" charset="-120"/>
                <a:ea typeface="微軟正黑體" panose="020B0604030504040204" pitchFamily="34" charset="-120"/>
              </a:rPr>
              <a:t>Horswill</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McKenna</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2004</a:t>
            </a:r>
            <a:r>
              <a:rPr lang="zh-TW" altLang="en-US" sz="2800" b="1" dirty="0">
                <a:solidFill>
                  <a:prstClr val="black"/>
                </a:solidFill>
                <a:latin typeface="微軟正黑體" panose="020B0604030504040204" pitchFamily="34" charset="-120"/>
                <a:ea typeface="微軟正黑體" panose="020B0604030504040204" pitchFamily="34" charset="-120"/>
              </a:rPr>
              <a:t>）認為危險感知是駕駛中潛在危險事件的「情境意識」</a:t>
            </a:r>
            <a:r>
              <a:rPr lang="en-US" altLang="zh-TW" sz="2800" b="1" dirty="0">
                <a:solidFill>
                  <a:prstClr val="black"/>
                </a:solidFill>
                <a:latin typeface="微軟正黑體" panose="020B0604030504040204" pitchFamily="34" charset="-120"/>
                <a:ea typeface="微軟正黑體" panose="020B0604030504040204" pitchFamily="34" charset="-120"/>
              </a:rPr>
              <a:t> (SA; </a:t>
            </a:r>
            <a:r>
              <a:rPr lang="en-US" altLang="zh-TW" sz="2800" b="1" dirty="0" err="1">
                <a:solidFill>
                  <a:prstClr val="black"/>
                </a:solidFill>
                <a:latin typeface="微軟正黑體" panose="020B0604030504040204" pitchFamily="34" charset="-120"/>
                <a:ea typeface="微軟正黑體" panose="020B0604030504040204" pitchFamily="34" charset="-120"/>
              </a:rPr>
              <a:t>Endsley</a:t>
            </a:r>
            <a:r>
              <a:rPr lang="en-US" altLang="zh-TW" sz="2800" b="1" dirty="0">
                <a:solidFill>
                  <a:prstClr val="black"/>
                </a:solidFill>
                <a:latin typeface="微軟正黑體" panose="020B0604030504040204" pitchFamily="34" charset="-120"/>
                <a:ea typeface="微軟正黑體" panose="020B0604030504040204" pitchFamily="34" charset="-120"/>
              </a:rPr>
              <a:t> 1995) </a:t>
            </a:r>
            <a:r>
              <a:rPr lang="zh-TW" altLang="en-US" sz="2800" b="1" dirty="0">
                <a:solidFill>
                  <a:prstClr val="black"/>
                </a:solidFill>
                <a:latin typeface="微軟正黑體" panose="020B0604030504040204" pitchFamily="34" charset="-120"/>
                <a:ea typeface="微軟正黑體" panose="020B0604030504040204" pitchFamily="34" charset="-120"/>
              </a:rPr>
              <a:t>。也就是說，能夠使用先前的知識和情況提供的線索來預測未來的交通情況，以便做出正確的決定並執行正確的操作。</a:t>
            </a:r>
          </a:p>
        </p:txBody>
      </p:sp>
    </p:spTree>
    <p:extLst>
      <p:ext uri="{BB962C8B-B14F-4D97-AF65-F5344CB8AC3E}">
        <p14:creationId xmlns:p14="http://schemas.microsoft.com/office/powerpoint/2010/main" val="700920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804989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危害檢測任務</a:t>
            </a:r>
          </a:p>
        </p:txBody>
      </p:sp>
      <p:sp>
        <p:nvSpPr>
          <p:cNvPr id="9" name="矩形 8">
            <a:extLst>
              <a:ext uri="{FF2B5EF4-FFF2-40B4-BE49-F238E27FC236}">
                <a16:creationId xmlns:a16="http://schemas.microsoft.com/office/drawing/2014/main" id="{A1CB2B06-B02A-4007-8D79-808DAC6E60FC}"/>
              </a:ext>
            </a:extLst>
          </p:cNvPr>
          <p:cNvSpPr/>
          <p:nvPr/>
        </p:nvSpPr>
        <p:spPr>
          <a:xfrm>
            <a:off x="200722" y="1392700"/>
            <a:ext cx="11364261"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在傳統的危害感知測試中，要求駕駛員執行電腦上的任務，電腦顯示車輛行駛中的駕駛員角度的影片。參與者一旦發現危險，就必須透過按下按鍵來反應些危險事件的發生（例如，從十字路口一側出現的車輛）。</a:t>
            </a:r>
          </a:p>
        </p:txBody>
      </p:sp>
      <p:sp>
        <p:nvSpPr>
          <p:cNvPr id="2" name="矩形 1">
            <a:extLst>
              <a:ext uri="{FF2B5EF4-FFF2-40B4-BE49-F238E27FC236}">
                <a16:creationId xmlns:a16="http://schemas.microsoft.com/office/drawing/2014/main" id="{F88D1F0E-B46A-4EC0-AAD6-03785D56BAC9}"/>
              </a:ext>
            </a:extLst>
          </p:cNvPr>
          <p:cNvSpPr/>
          <p:nvPr/>
        </p:nvSpPr>
        <p:spPr>
          <a:xfrm>
            <a:off x="200722" y="3218531"/>
            <a:ext cx="11797990" cy="2246769"/>
          </a:xfrm>
          <a:prstGeom prst="rect">
            <a:avLst/>
          </a:prstGeom>
        </p:spPr>
        <p:txBody>
          <a:bodyPr wrap="square">
            <a:spAutoFit/>
          </a:bodyPr>
          <a:lstStyle/>
          <a:p>
            <a:pPr marL="45720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McKenna </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 Crick (1991)</a:t>
            </a:r>
            <a:r>
              <a:rPr lang="zh-TW" altLang="en-US" sz="2800" b="1" dirty="0">
                <a:solidFill>
                  <a:prstClr val="black"/>
                </a:solidFill>
                <a:latin typeface="微軟正黑體" panose="020B0604030504040204" pitchFamily="34" charset="-120"/>
                <a:ea typeface="微軟正黑體" panose="020B0604030504040204" pitchFamily="34" charset="-120"/>
              </a:rPr>
              <a:t>發現專家駕駛員比新手駕駛員更早發現了危險，而有些研究者並沒有發現此差異</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Sagberg</a:t>
            </a:r>
            <a:r>
              <a:rPr lang="en-US" altLang="zh-TW" sz="2800" b="1" dirty="0">
                <a:solidFill>
                  <a:prstClr val="black"/>
                </a:solidFill>
                <a:latin typeface="微軟正黑體" panose="020B0604030504040204" pitchFamily="34" charset="-120"/>
                <a:ea typeface="微軟正黑體" panose="020B0604030504040204" pitchFamily="34" charset="-120"/>
              </a:rPr>
              <a:t> and </a:t>
            </a:r>
            <a:r>
              <a:rPr lang="en-US" altLang="zh-TW" sz="2800" b="1" dirty="0" err="1">
                <a:solidFill>
                  <a:prstClr val="black"/>
                </a:solidFill>
                <a:latin typeface="微軟正黑體" panose="020B0604030504040204" pitchFamily="34" charset="-120"/>
                <a:ea typeface="微軟正黑體" panose="020B0604030504040204" pitchFamily="34" charset="-120"/>
              </a:rPr>
              <a:t>Bjørnskau</a:t>
            </a:r>
            <a:r>
              <a:rPr lang="en-US" altLang="zh-TW" sz="2800" b="1" dirty="0">
                <a:solidFill>
                  <a:prstClr val="black"/>
                </a:solidFill>
                <a:latin typeface="微軟正黑體" panose="020B0604030504040204" pitchFamily="34" charset="-120"/>
                <a:ea typeface="微軟正黑體" panose="020B0604030504040204" pitchFamily="34" charset="-120"/>
              </a:rPr>
              <a:t> 2006)</a:t>
            </a:r>
            <a:r>
              <a:rPr lang="zh-TW" altLang="en-US" sz="2800" b="1" dirty="0">
                <a:solidFill>
                  <a:prstClr val="black"/>
                </a:solidFill>
                <a:latin typeface="微軟正黑體" panose="020B0604030504040204" pitchFamily="34" charset="-120"/>
                <a:ea typeface="微軟正黑體" panose="020B0604030504040204" pitchFamily="34" charset="-120"/>
              </a:rPr>
              <a:t>，可能原因為測驗集中的影片並未包含能提示專業駕駛員的關鍵因素，使專業駕駛員不能提前預測，而年輕人反應時間更快，這可能掩蓋了駕駛經驗造成的影響。</a:t>
            </a:r>
          </a:p>
        </p:txBody>
      </p:sp>
    </p:spTree>
    <p:extLst>
      <p:ext uri="{BB962C8B-B14F-4D97-AF65-F5344CB8AC3E}">
        <p14:creationId xmlns:p14="http://schemas.microsoft.com/office/powerpoint/2010/main" val="1632840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8115620"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危害預測任務</a:t>
            </a:r>
          </a:p>
        </p:txBody>
      </p:sp>
      <p:sp>
        <p:nvSpPr>
          <p:cNvPr id="9" name="矩形 8">
            <a:extLst>
              <a:ext uri="{FF2B5EF4-FFF2-40B4-BE49-F238E27FC236}">
                <a16:creationId xmlns:a16="http://schemas.microsoft.com/office/drawing/2014/main" id="{A1CB2B06-B02A-4007-8D79-808DAC6E60FC}"/>
              </a:ext>
            </a:extLst>
          </p:cNvPr>
          <p:cNvSpPr/>
          <p:nvPr/>
        </p:nvSpPr>
        <p:spPr>
          <a:xfrm>
            <a:off x="200722" y="1392700"/>
            <a:ext cx="11364261" cy="1815882"/>
          </a:xfrm>
          <a:prstGeom prst="rect">
            <a:avLst/>
          </a:prstGeom>
        </p:spPr>
        <p:txBody>
          <a:bodyPr wrap="square">
            <a:spAutoFit/>
          </a:bodyPr>
          <a:lstStyle/>
          <a:p>
            <a:pPr marL="457200" indent="-457200">
              <a:buFont typeface="Arial" panose="020B0604020202020204" pitchFamily="34" charset="0"/>
              <a:buChar char="•"/>
            </a:pPr>
            <a:r>
              <a:rPr lang="en-US" altLang="zh-TW" sz="2800" b="1" dirty="0" err="1">
                <a:solidFill>
                  <a:prstClr val="black"/>
                </a:solidFill>
                <a:latin typeface="微軟正黑體" panose="020B0604030504040204" pitchFamily="34" charset="-120"/>
                <a:ea typeface="微軟正黑體" panose="020B0604030504040204" pitchFamily="34" charset="-120"/>
              </a:rPr>
              <a:t>Endsley</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1995</a:t>
            </a:r>
            <a:r>
              <a:rPr lang="zh-TW" altLang="en-US" sz="2800" b="1" dirty="0">
                <a:solidFill>
                  <a:prstClr val="black"/>
                </a:solidFill>
                <a:latin typeface="微軟正黑體" panose="020B0604030504040204" pitchFamily="34" charset="-120"/>
                <a:ea typeface="微軟正黑體" panose="020B0604030504040204" pitchFamily="34" charset="-120"/>
              </a:rPr>
              <a:t>）開發的</a:t>
            </a:r>
            <a:r>
              <a:rPr lang="en-US" altLang="zh-TW" sz="2800" b="1" dirty="0">
                <a:solidFill>
                  <a:prstClr val="black"/>
                </a:solidFill>
                <a:latin typeface="微軟正黑體" panose="020B0604030504040204" pitchFamily="34" charset="-120"/>
                <a:ea typeface="微軟正黑體" panose="020B0604030504040204" pitchFamily="34" charset="-120"/>
              </a:rPr>
              <a:t>SA</a:t>
            </a:r>
            <a:r>
              <a:rPr lang="zh-TW" altLang="en-US" sz="2800" b="1" dirty="0">
                <a:solidFill>
                  <a:prstClr val="black"/>
                </a:solidFill>
                <a:latin typeface="微軟正黑體" panose="020B0604030504040204" pitchFamily="34" charset="-120"/>
                <a:ea typeface="微軟正黑體" panose="020B0604030504040204" pitchFamily="34" charset="-120"/>
              </a:rPr>
              <a:t>模型中，這三個階段（感知，理解和預測）對於危害預測非常重要</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Horswill</a:t>
            </a:r>
            <a:r>
              <a:rPr lang="en-US" altLang="zh-TW" sz="2800" b="1" dirty="0">
                <a:solidFill>
                  <a:prstClr val="black"/>
                </a:solidFill>
                <a:latin typeface="微軟正黑體" panose="020B0604030504040204" pitchFamily="34" charset="-120"/>
                <a:ea typeface="微軟正黑體" panose="020B0604030504040204" pitchFamily="34" charset="-120"/>
              </a:rPr>
              <a:t> and McKenna 2004; Jackson et al. 2009)</a:t>
            </a:r>
            <a:r>
              <a:rPr lang="zh-TW" altLang="en-US" sz="2800" b="1" dirty="0">
                <a:solidFill>
                  <a:prstClr val="black"/>
                </a:solidFill>
                <a:latin typeface="微軟正黑體" panose="020B0604030504040204" pitchFamily="34" charset="-120"/>
                <a:ea typeface="微軟正黑體" panose="020B0604030504040204" pitchFamily="34" charset="-120"/>
              </a:rPr>
              <a:t>。當我們有了情境意識，我們知道正在發生什麼，我們可以計劃必須做的事情。</a:t>
            </a:r>
          </a:p>
        </p:txBody>
      </p:sp>
      <p:sp>
        <p:nvSpPr>
          <p:cNvPr id="2" name="矩形 1">
            <a:extLst>
              <a:ext uri="{FF2B5EF4-FFF2-40B4-BE49-F238E27FC236}">
                <a16:creationId xmlns:a16="http://schemas.microsoft.com/office/drawing/2014/main" id="{F88D1F0E-B46A-4EC0-AAD6-03785D56BAC9}"/>
              </a:ext>
            </a:extLst>
          </p:cNvPr>
          <p:cNvSpPr/>
          <p:nvPr/>
        </p:nvSpPr>
        <p:spPr>
          <a:xfrm>
            <a:off x="200722" y="3429000"/>
            <a:ext cx="11364261" cy="954107"/>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根據</a:t>
            </a:r>
            <a:r>
              <a:rPr lang="da-DK" altLang="zh-TW" sz="2800" b="1" dirty="0">
                <a:solidFill>
                  <a:prstClr val="black"/>
                </a:solidFill>
                <a:latin typeface="微軟正黑體" panose="020B0604030504040204" pitchFamily="34" charset="-120"/>
                <a:ea typeface="微軟正黑體" panose="020B0604030504040204" pitchFamily="34" charset="-120"/>
              </a:rPr>
              <a:t> Jackson et al. (2009) </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da-DK" altLang="zh-TW" sz="2800" b="1" dirty="0">
                <a:solidFill>
                  <a:prstClr val="black"/>
                </a:solidFill>
                <a:latin typeface="微軟正黑體" panose="020B0604030504040204" pitchFamily="34" charset="-120"/>
                <a:ea typeface="微軟正黑體" panose="020B0604030504040204" pitchFamily="34" charset="-120"/>
              </a:rPr>
              <a:t> Crundall et al. (2012)</a:t>
            </a:r>
            <a:r>
              <a:rPr lang="zh-TW" altLang="en-US" sz="2800" b="1" dirty="0">
                <a:solidFill>
                  <a:prstClr val="black"/>
                </a:solidFill>
                <a:latin typeface="微軟正黑體" panose="020B0604030504040204" pitchFamily="34" charset="-120"/>
                <a:ea typeface="微軟正黑體" panose="020B0604030504040204" pitchFamily="34" charset="-120"/>
              </a:rPr>
              <a:t>，他們的影片中存在一些條件，能分類新手與專業駕駛員或安全與不安全駕駛員，</a:t>
            </a:r>
          </a:p>
        </p:txBody>
      </p:sp>
      <p:sp>
        <p:nvSpPr>
          <p:cNvPr id="3" name="矩形 2">
            <a:extLst>
              <a:ext uri="{FF2B5EF4-FFF2-40B4-BE49-F238E27FC236}">
                <a16:creationId xmlns:a16="http://schemas.microsoft.com/office/drawing/2014/main" id="{3CFBDEB4-C141-48B2-A181-853591E13ECE}"/>
              </a:ext>
            </a:extLst>
          </p:cNvPr>
          <p:cNvSpPr/>
          <p:nvPr/>
        </p:nvSpPr>
        <p:spPr>
          <a:xfrm>
            <a:off x="627016" y="4383107"/>
            <a:ext cx="11564983" cy="1815882"/>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例如：</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環境預測危害（</a:t>
            </a:r>
            <a:r>
              <a:rPr lang="en-US" altLang="zh-TW" sz="2800" b="1" dirty="0">
                <a:solidFill>
                  <a:prstClr val="black"/>
                </a:solidFill>
                <a:latin typeface="微軟正黑體" panose="020B0604030504040204" pitchFamily="34" charset="-120"/>
                <a:ea typeface="微軟正黑體" panose="020B0604030504040204" pitchFamily="34" charset="-120"/>
              </a:rPr>
              <a:t>EP</a:t>
            </a:r>
            <a:r>
              <a:rPr lang="zh-TW" altLang="en-US" sz="2800" b="1" dirty="0">
                <a:solidFill>
                  <a:prstClr val="black"/>
                </a:solidFill>
                <a:latin typeface="微軟正黑體" panose="020B0604030504040204" pitchFamily="34" charset="-120"/>
                <a:ea typeface="微軟正黑體" panose="020B0604030504040204" pitchFamily="34" charset="-120"/>
              </a:rPr>
              <a:t>） ，即危害的前兆和危害不相同的情況，該前兆被認為是來自環境的線索，可以幫助預測危害。</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行為預測危害（</a:t>
            </a:r>
            <a:r>
              <a:rPr lang="en-US" altLang="zh-TW" sz="2800" b="1" dirty="0">
                <a:solidFill>
                  <a:prstClr val="black"/>
                </a:solidFill>
                <a:latin typeface="微軟正黑體" panose="020B0604030504040204" pitchFamily="34" charset="-120"/>
                <a:ea typeface="微軟正黑體" panose="020B0604030504040204" pitchFamily="34" charset="-120"/>
              </a:rPr>
              <a:t>BP</a:t>
            </a:r>
            <a:r>
              <a:rPr lang="zh-TW" altLang="en-US" sz="2800" b="1" dirty="0">
                <a:solidFill>
                  <a:prstClr val="black"/>
                </a:solidFill>
                <a:latin typeface="微軟正黑體" panose="020B0604030504040204" pitchFamily="34" charset="-120"/>
                <a:ea typeface="微軟正黑體" panose="020B0604030504040204" pitchFamily="34" charset="-120"/>
              </a:rPr>
              <a:t>）包含前兆，但前兆和危害之間的關係更為直接。</a:t>
            </a:r>
          </a:p>
        </p:txBody>
      </p:sp>
    </p:spTree>
    <p:extLst>
      <p:ext uri="{BB962C8B-B14F-4D97-AF65-F5344CB8AC3E}">
        <p14:creationId xmlns:p14="http://schemas.microsoft.com/office/powerpoint/2010/main" val="1050862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934672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重複違規的駕駛者</a:t>
            </a:r>
          </a:p>
        </p:txBody>
      </p:sp>
      <p:sp>
        <p:nvSpPr>
          <p:cNvPr id="9" name="矩形 8">
            <a:extLst>
              <a:ext uri="{FF2B5EF4-FFF2-40B4-BE49-F238E27FC236}">
                <a16:creationId xmlns:a16="http://schemas.microsoft.com/office/drawing/2014/main" id="{A1CB2B06-B02A-4007-8D79-808DAC6E60FC}"/>
              </a:ext>
            </a:extLst>
          </p:cNvPr>
          <p:cNvSpPr/>
          <p:nvPr/>
        </p:nvSpPr>
        <p:spPr>
          <a:xfrm>
            <a:off x="200722" y="1392700"/>
            <a:ext cx="11364261"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根據</a:t>
            </a:r>
            <a:r>
              <a:rPr lang="en-US" altLang="zh-TW" sz="2800" b="1" dirty="0">
                <a:solidFill>
                  <a:prstClr val="black"/>
                </a:solidFill>
                <a:latin typeface="微軟正黑體" panose="020B0604030504040204" pitchFamily="34" charset="-120"/>
                <a:ea typeface="微軟正黑體" panose="020B0604030504040204" pitchFamily="34" charset="-120"/>
              </a:rPr>
              <a:t>Simon</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Corbett</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1996</a:t>
            </a:r>
            <a:r>
              <a:rPr lang="zh-TW" altLang="en-US" sz="2800" b="1" dirty="0">
                <a:solidFill>
                  <a:prstClr val="black"/>
                </a:solidFill>
                <a:latin typeface="微軟正黑體" panose="020B0604030504040204" pitchFamily="34" charset="-120"/>
                <a:ea typeface="微軟正黑體" panose="020B0604030504040204" pitchFamily="34" charset="-120"/>
              </a:rPr>
              <a:t>），駕駛員的事故歷史記錄與違規行為呈正相關，例如，在酒精的影響下超速駕駛的事故紀錄。</a:t>
            </a:r>
          </a:p>
        </p:txBody>
      </p:sp>
      <p:sp>
        <p:nvSpPr>
          <p:cNvPr id="2" name="矩形 1">
            <a:extLst>
              <a:ext uri="{FF2B5EF4-FFF2-40B4-BE49-F238E27FC236}">
                <a16:creationId xmlns:a16="http://schemas.microsoft.com/office/drawing/2014/main" id="{F88D1F0E-B46A-4EC0-AAD6-03785D56BAC9}"/>
              </a:ext>
            </a:extLst>
          </p:cNvPr>
          <p:cNvSpPr/>
          <p:nvPr/>
        </p:nvSpPr>
        <p:spPr>
          <a:xfrm>
            <a:off x="200722" y="2474893"/>
            <a:ext cx="11564983" cy="1384995"/>
          </a:xfrm>
          <a:prstGeom prst="rect">
            <a:avLst/>
          </a:prstGeom>
        </p:spPr>
        <p:txBody>
          <a:bodyPr wrap="square">
            <a:spAutoFit/>
          </a:bodyPr>
          <a:lstStyle/>
          <a:p>
            <a:pPr marL="45720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Taylor et al. (2002)</a:t>
            </a:r>
            <a:r>
              <a:rPr lang="zh-TW" altLang="en-US" sz="2800" b="1" dirty="0">
                <a:solidFill>
                  <a:prstClr val="black"/>
                </a:solidFill>
                <a:latin typeface="微軟正黑體" panose="020B0604030504040204" pitchFamily="34" charset="-120"/>
                <a:ea typeface="微軟正黑體" panose="020B0604030504040204" pitchFamily="34" charset="-120"/>
              </a:rPr>
              <a:t>指出，所有事故類別的發生頻率會隨著平均速度增加而增加，總事故發生頻率會隨著速度增加，而增加</a:t>
            </a:r>
            <a:r>
              <a:rPr lang="en-US" altLang="zh-TW" sz="2800" b="1" dirty="0">
                <a:solidFill>
                  <a:prstClr val="black"/>
                </a:solidFill>
                <a:latin typeface="微軟正黑體" panose="020B0604030504040204" pitchFamily="34" charset="-120"/>
                <a:ea typeface="微軟正黑體" panose="020B0604030504040204" pitchFamily="34" charset="-120"/>
              </a:rPr>
              <a:t>2.5</a:t>
            </a:r>
            <a:r>
              <a:rPr lang="zh-TW" altLang="en-US" sz="2800" b="1" dirty="0">
                <a:solidFill>
                  <a:prstClr val="black"/>
                </a:solidFill>
                <a:latin typeface="微軟正黑體" panose="020B0604030504040204" pitchFamily="34" charset="-120"/>
                <a:ea typeface="微軟正黑體" panose="020B0604030504040204" pitchFamily="34" charset="-120"/>
              </a:rPr>
              <a:t>倍，也就是說，平均速度增加</a:t>
            </a:r>
            <a:r>
              <a:rPr lang="en-US" altLang="zh-TW" sz="2800" b="1" dirty="0">
                <a:solidFill>
                  <a:prstClr val="black"/>
                </a:solidFill>
                <a:latin typeface="微軟正黑體" panose="020B0604030504040204" pitchFamily="34" charset="-120"/>
                <a:ea typeface="微軟正黑體" panose="020B0604030504040204" pitchFamily="34" charset="-120"/>
              </a:rPr>
              <a:t>10%</a:t>
            </a:r>
            <a:r>
              <a:rPr lang="zh-TW" altLang="en-US" sz="2800" b="1" dirty="0">
                <a:solidFill>
                  <a:prstClr val="black"/>
                </a:solidFill>
                <a:latin typeface="微軟正黑體" panose="020B0604030504040204" pitchFamily="34" charset="-120"/>
                <a:ea typeface="微軟正黑體" panose="020B0604030504040204" pitchFamily="34" charset="-120"/>
              </a:rPr>
              <a:t>，事故發生頻率則會增加</a:t>
            </a:r>
            <a:r>
              <a:rPr lang="en-US" altLang="zh-TW" sz="2800" b="1" dirty="0">
                <a:solidFill>
                  <a:prstClr val="black"/>
                </a:solidFill>
                <a:latin typeface="微軟正黑體" panose="020B0604030504040204" pitchFamily="34" charset="-120"/>
                <a:ea typeface="微軟正黑體" panose="020B0604030504040204" pitchFamily="34" charset="-120"/>
              </a:rPr>
              <a:t>26%</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1B4E662C-79DE-4EEE-B401-2D242CF2FEA0}"/>
              </a:ext>
            </a:extLst>
          </p:cNvPr>
          <p:cNvSpPr/>
          <p:nvPr/>
        </p:nvSpPr>
        <p:spPr>
          <a:xfrm>
            <a:off x="200721" y="3987974"/>
            <a:ext cx="11991279" cy="954107"/>
          </a:xfrm>
          <a:prstGeom prst="rect">
            <a:avLst/>
          </a:prstGeom>
        </p:spPr>
        <p:txBody>
          <a:bodyPr wrap="square">
            <a:spAutoFit/>
          </a:bodyPr>
          <a:lstStyle/>
          <a:p>
            <a:pPr marL="45720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err="1">
                <a:solidFill>
                  <a:prstClr val="black"/>
                </a:solidFill>
                <a:latin typeface="微軟正黑體" panose="020B0604030504040204" pitchFamily="34" charset="-120"/>
                <a:ea typeface="微軟正黑體" panose="020B0604030504040204" pitchFamily="34" charset="-120"/>
              </a:rPr>
              <a:t>Laapoti</a:t>
            </a:r>
            <a:r>
              <a:rPr lang="en-US" altLang="zh-TW" sz="2800" b="1" dirty="0">
                <a:solidFill>
                  <a:prstClr val="black"/>
                </a:solidFill>
                <a:latin typeface="微軟正黑體" panose="020B0604030504040204" pitchFamily="34" charset="-120"/>
                <a:ea typeface="微軟正黑體" panose="020B0604030504040204" pitchFamily="34" charset="-120"/>
              </a:rPr>
              <a:t> et al. (2001) </a:t>
            </a:r>
            <a:r>
              <a:rPr lang="zh-TW" altLang="en-US" sz="2800" b="1" dirty="0">
                <a:solidFill>
                  <a:prstClr val="black"/>
                </a:solidFill>
                <a:latin typeface="微軟正黑體" panose="020B0604030504040204" pitchFamily="34" charset="-120"/>
                <a:ea typeface="微軟正黑體" panose="020B0604030504040204" pitchFamily="34" charset="-120"/>
              </a:rPr>
              <a:t>的研究中也指出，年輕的男性駕駛者在晚上發生事故和重複違規的次數上，比女性和老年駕駛者多。</a:t>
            </a:r>
          </a:p>
        </p:txBody>
      </p:sp>
      <p:sp>
        <p:nvSpPr>
          <p:cNvPr id="8" name="矩形 7">
            <a:extLst>
              <a:ext uri="{FF2B5EF4-FFF2-40B4-BE49-F238E27FC236}">
                <a16:creationId xmlns:a16="http://schemas.microsoft.com/office/drawing/2014/main" id="{971502D2-AD63-492D-B798-B07F5A5C1622}"/>
              </a:ext>
            </a:extLst>
          </p:cNvPr>
          <p:cNvSpPr/>
          <p:nvPr/>
        </p:nvSpPr>
        <p:spPr>
          <a:xfrm>
            <a:off x="200721" y="5070167"/>
            <a:ext cx="11991279" cy="954107"/>
          </a:xfrm>
          <a:prstGeom prst="rect">
            <a:avLst/>
          </a:prstGeom>
        </p:spPr>
        <p:txBody>
          <a:bodyPr wrap="square">
            <a:spAutoFit/>
          </a:bodyPr>
          <a:lstStyle/>
          <a:p>
            <a:pPr marL="45720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Lapham et al. (2006)</a:t>
            </a:r>
            <a:r>
              <a:rPr lang="zh-TW" altLang="en-US" sz="2800" b="1" dirty="0">
                <a:solidFill>
                  <a:prstClr val="black"/>
                </a:solidFill>
                <a:latin typeface="微軟正黑體" panose="020B0604030504040204" pitchFamily="34" charset="-120"/>
                <a:ea typeface="微軟正黑體" panose="020B0604030504040204" pitchFamily="34" charset="-120"/>
              </a:rPr>
              <a:t>的研究中指出，重複違規的駕駛者比新手駕駛者更可能發生與死亡相關的汽車碰撞事故，或者是與行人發生碰撞意外</a:t>
            </a:r>
          </a:p>
        </p:txBody>
      </p:sp>
    </p:spTree>
    <p:extLst>
      <p:ext uri="{BB962C8B-B14F-4D97-AF65-F5344CB8AC3E}">
        <p14:creationId xmlns:p14="http://schemas.microsoft.com/office/powerpoint/2010/main" val="221553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403832" y="2213282"/>
            <a:ext cx="11600409" cy="954107"/>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）開發適合西班牙駕駛者的危害感知測試</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lvl="0"/>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）獲得有效的證據以支持該測試</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A1CB2B06-B02A-4007-8D79-808DAC6E60FC}"/>
              </a:ext>
            </a:extLst>
          </p:cNvPr>
          <p:cNvSpPr/>
          <p:nvPr/>
        </p:nvSpPr>
        <p:spPr>
          <a:xfrm>
            <a:off x="410152" y="1392700"/>
            <a:ext cx="11371695"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研究目的</a:t>
            </a:r>
          </a:p>
        </p:txBody>
      </p:sp>
      <p:sp>
        <p:nvSpPr>
          <p:cNvPr id="5" name="矩形 4">
            <a:extLst>
              <a:ext uri="{FF2B5EF4-FFF2-40B4-BE49-F238E27FC236}">
                <a16:creationId xmlns:a16="http://schemas.microsoft.com/office/drawing/2014/main" id="{43BA81C1-ABE0-4EA4-8242-0EA5918DAB7B}"/>
              </a:ext>
            </a:extLst>
          </p:cNvPr>
          <p:cNvSpPr/>
          <p:nvPr/>
        </p:nvSpPr>
        <p:spPr>
          <a:xfrm>
            <a:off x="225412" y="3384838"/>
            <a:ext cx="11378016"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為了實現第一個目標，藉由</a:t>
            </a:r>
            <a:r>
              <a:rPr lang="en-US" altLang="zh-TW" sz="2800" b="1" dirty="0">
                <a:solidFill>
                  <a:prstClr val="black"/>
                </a:solidFill>
                <a:latin typeface="微軟正黑體" panose="020B0604030504040204" pitchFamily="34" charset="-120"/>
                <a:ea typeface="微軟正黑體" panose="020B0604030504040204" pitchFamily="34" charset="-120"/>
              </a:rPr>
              <a:t>Jackson et al. (2009)</a:t>
            </a:r>
            <a:r>
              <a:rPr lang="zh-TW" altLang="en-US" sz="2800" b="1" dirty="0">
                <a:solidFill>
                  <a:prstClr val="black"/>
                </a:solidFill>
                <a:latin typeface="微軟正黑體" panose="020B0604030504040204" pitchFamily="34" charset="-120"/>
                <a:ea typeface="微軟正黑體" panose="020B0604030504040204" pitchFamily="34" charset="-120"/>
              </a:rPr>
              <a:t>所開發的一種使用影片的新危險感知測試，要求參與者預測接下來螢幕變黑後會發生甚麼危險事件。</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D4A80DA1-A357-45AB-9F8A-964295EC803A}"/>
              </a:ext>
            </a:extLst>
          </p:cNvPr>
          <p:cNvSpPr/>
          <p:nvPr/>
        </p:nvSpPr>
        <p:spPr>
          <a:xfrm>
            <a:off x="225412" y="4987282"/>
            <a:ext cx="11171134"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為了獲得有效的證據以支持該測試的使用，檢查了駕駛經驗（學習者、新手和經驗豐富的駕駛員）以及是否為重複違規的駕駛者之間的危害感知分數差異。</a:t>
            </a:r>
          </a:p>
        </p:txBody>
      </p:sp>
    </p:spTree>
    <p:extLst>
      <p:ext uri="{BB962C8B-B14F-4D97-AF65-F5344CB8AC3E}">
        <p14:creationId xmlns:p14="http://schemas.microsoft.com/office/powerpoint/2010/main" val="3418442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15498" y="1467889"/>
            <a:ext cx="2283324"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參與者：</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205945" y="2119824"/>
            <a:ext cx="11876503" cy="4401205"/>
          </a:xfrm>
          <a:prstGeom prst="rect">
            <a:avLst/>
          </a:prstGeom>
        </p:spPr>
        <p:txBody>
          <a:bodyPr wrap="square">
            <a:spAutoFit/>
          </a:bodyPr>
          <a:lstStyle/>
          <a:p>
            <a:pPr lvl="0"/>
            <a:r>
              <a:rPr lang="en-US" altLang="zh-TW" sz="2800" b="1" dirty="0">
                <a:solidFill>
                  <a:prstClr val="black"/>
                </a:solidFill>
                <a:latin typeface="微軟正黑體" panose="020B0604030504040204" pitchFamily="34" charset="-120"/>
                <a:ea typeface="微軟正黑體" panose="020B0604030504040204" pitchFamily="34" charset="-120"/>
              </a:rPr>
              <a:t>73</a:t>
            </a:r>
            <a:r>
              <a:rPr lang="zh-TW" altLang="en-US" sz="2800" b="1" dirty="0">
                <a:solidFill>
                  <a:prstClr val="black"/>
                </a:solidFill>
                <a:latin typeface="微軟正黑體" panose="020B0604030504040204" pitchFamily="34" charset="-120"/>
                <a:ea typeface="微軟正黑體" panose="020B0604030504040204" pitchFamily="34" charset="-120"/>
              </a:rPr>
              <a:t>位駕駛員（</a:t>
            </a:r>
            <a:r>
              <a:rPr lang="en-US" altLang="zh-TW" sz="2800" b="1" dirty="0">
                <a:solidFill>
                  <a:prstClr val="black"/>
                </a:solidFill>
                <a:latin typeface="微軟正黑體" panose="020B0604030504040204" pitchFamily="34" charset="-120"/>
                <a:ea typeface="微軟正黑體" panose="020B0604030504040204" pitchFamily="34" charset="-120"/>
              </a:rPr>
              <a:t>26</a:t>
            </a:r>
            <a:r>
              <a:rPr lang="zh-TW" altLang="en-US" sz="2800" b="1" dirty="0">
                <a:solidFill>
                  <a:prstClr val="black"/>
                </a:solidFill>
                <a:latin typeface="微軟正黑體" panose="020B0604030504040204" pitchFamily="34" charset="-120"/>
                <a:ea typeface="微軟正黑體" panose="020B0604030504040204" pitchFamily="34" charset="-120"/>
              </a:rPr>
              <a:t>位女性，</a:t>
            </a:r>
            <a:r>
              <a:rPr lang="en-US" altLang="zh-TW" sz="2800" b="1" dirty="0">
                <a:solidFill>
                  <a:prstClr val="black"/>
                </a:solidFill>
                <a:latin typeface="微軟正黑體" panose="020B0604030504040204" pitchFamily="34" charset="-120"/>
                <a:ea typeface="微軟正黑體" panose="020B0604030504040204" pitchFamily="34" charset="-120"/>
              </a:rPr>
              <a:t>47</a:t>
            </a:r>
            <a:r>
              <a:rPr lang="zh-TW" altLang="en-US" sz="2800" b="1" dirty="0">
                <a:solidFill>
                  <a:prstClr val="black"/>
                </a:solidFill>
                <a:latin typeface="微軟正黑體" panose="020B0604030504040204" pitchFamily="34" charset="-120"/>
                <a:ea typeface="微軟正黑體" panose="020B0604030504040204" pitchFamily="34" charset="-120"/>
              </a:rPr>
              <a:t>位男性</a:t>
            </a:r>
            <a:r>
              <a:rPr lang="en-US" altLang="zh-TW" sz="2800" b="1" dirty="0">
                <a:solidFill>
                  <a:prstClr val="black"/>
                </a:solidFill>
                <a:latin typeface="微軟正黑體" panose="020B0604030504040204" pitchFamily="34" charset="-120"/>
                <a:ea typeface="微軟正黑體" panose="020B0604030504040204" pitchFamily="34" charset="-120"/>
              </a:rPr>
              <a:t>)</a:t>
            </a:r>
          </a:p>
          <a:p>
            <a:pPr marL="457200" lvl="0" indent="-457200">
              <a:buFont typeface="微軟正黑體" panose="020B0604030504040204" pitchFamily="34" charset="-120"/>
              <a:buChar char="→"/>
            </a:pP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14</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位學習駕駛員</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18-36</a:t>
            </a:r>
            <a:r>
              <a:rPr lang="zh-TW" altLang="en-US" sz="2800" b="1" dirty="0">
                <a:solidFill>
                  <a:prstClr val="black"/>
                </a:solidFill>
                <a:latin typeface="微軟正黑體" panose="020B0604030504040204" pitchFamily="34" charset="-120"/>
                <a:ea typeface="微軟正黑體" panose="020B0604030504040204" pitchFamily="34" charset="-120"/>
              </a:rPr>
              <a:t>歲，平均年齡</a:t>
            </a:r>
            <a:r>
              <a:rPr lang="en-US" altLang="zh-TW" sz="2800" b="1" dirty="0">
                <a:solidFill>
                  <a:prstClr val="black"/>
                </a:solidFill>
                <a:latin typeface="微軟正黑體" panose="020B0604030504040204" pitchFamily="34" charset="-120"/>
                <a:ea typeface="微軟正黑體" panose="020B0604030504040204" pitchFamily="34" charset="-120"/>
              </a:rPr>
              <a:t>= 21.7</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SD = 5.8</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他們是駕訓班第一次上課</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16</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位新手駕駛員</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18-29</a:t>
            </a:r>
            <a:r>
              <a:rPr lang="zh-TW" altLang="en-US" sz="2800" b="1" dirty="0">
                <a:solidFill>
                  <a:prstClr val="black"/>
                </a:solidFill>
                <a:latin typeface="微軟正黑體" panose="020B0604030504040204" pitchFamily="34" charset="-120"/>
                <a:ea typeface="微軟正黑體" panose="020B0604030504040204" pitchFamily="34" charset="-120"/>
              </a:rPr>
              <a:t>歲，平均年齡</a:t>
            </a:r>
            <a:r>
              <a:rPr lang="en-US" altLang="zh-TW" sz="2800" b="1" dirty="0">
                <a:solidFill>
                  <a:prstClr val="black"/>
                </a:solidFill>
                <a:latin typeface="微軟正黑體" panose="020B0604030504040204" pitchFamily="34" charset="-120"/>
                <a:ea typeface="微軟正黑體" panose="020B0604030504040204" pitchFamily="34" charset="-120"/>
              </a:rPr>
              <a:t>= 20.6</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SD = 3.5</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擁有駕駛執照且少於</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年的駕駛經驗</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lvl="0" indent="-514350">
              <a:buFont typeface="微軟正黑體" panose="020B0604030504040204" pitchFamily="34" charset="-120"/>
              <a:buChar char="→"/>
            </a:pP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14</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位經驗豐富駕駛員</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28-60</a:t>
            </a:r>
            <a:r>
              <a:rPr lang="zh-TW" altLang="en-US" sz="2800" b="1" dirty="0">
                <a:solidFill>
                  <a:prstClr val="black"/>
                </a:solidFill>
                <a:latin typeface="微軟正黑體" panose="020B0604030504040204" pitchFamily="34" charset="-120"/>
                <a:ea typeface="微軟正黑體" panose="020B0604030504040204" pitchFamily="34" charset="-120"/>
              </a:rPr>
              <a:t>歲，平均年齡</a:t>
            </a:r>
            <a:r>
              <a:rPr lang="en-US" altLang="zh-TW" sz="2800" b="1" dirty="0">
                <a:solidFill>
                  <a:prstClr val="black"/>
                </a:solidFill>
                <a:latin typeface="微軟正黑體" panose="020B0604030504040204" pitchFamily="34" charset="-120"/>
                <a:ea typeface="微軟正黑體" panose="020B0604030504040204" pitchFamily="34" charset="-120"/>
              </a:rPr>
              <a:t>= 37.5</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SD = 9.0</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擁有駕駛執照並具有</a:t>
            </a:r>
            <a:r>
              <a:rPr lang="en-US" altLang="zh-TW" sz="2800" b="1" dirty="0">
                <a:solidFill>
                  <a:prstClr val="black"/>
                </a:solidFill>
                <a:latin typeface="微軟正黑體" panose="020B0604030504040204" pitchFamily="34" charset="-120"/>
                <a:ea typeface="微軟正黑體" panose="020B0604030504040204" pitchFamily="34" charset="-120"/>
              </a:rPr>
              <a:t>8</a:t>
            </a:r>
            <a:r>
              <a:rPr lang="zh-TW" altLang="en-US" sz="2800" b="1" dirty="0">
                <a:solidFill>
                  <a:prstClr val="black"/>
                </a:solidFill>
                <a:latin typeface="微軟正黑體" panose="020B0604030504040204" pitchFamily="34" charset="-120"/>
                <a:ea typeface="微軟正黑體" panose="020B0604030504040204" pitchFamily="34" charset="-120"/>
              </a:rPr>
              <a:t>年以上的駕駛經驗</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29</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位重複違規的駕駛員</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包括</a:t>
            </a:r>
            <a:r>
              <a:rPr lang="en-US" altLang="zh-TW" sz="2800" b="1" dirty="0">
                <a:solidFill>
                  <a:prstClr val="black"/>
                </a:solidFill>
                <a:latin typeface="微軟正黑體" panose="020B0604030504040204" pitchFamily="34" charset="-120"/>
                <a:ea typeface="微軟正黑體" panose="020B0604030504040204" pitchFamily="34" charset="-120"/>
              </a:rPr>
              <a:t>15</a:t>
            </a:r>
            <a:r>
              <a:rPr lang="zh-TW" altLang="en-US" sz="2800" b="1" dirty="0">
                <a:solidFill>
                  <a:prstClr val="black"/>
                </a:solidFill>
                <a:latin typeface="微軟正黑體" panose="020B0604030504040204" pitchFamily="34" charset="-120"/>
                <a:ea typeface="微軟正黑體" panose="020B0604030504040204" pitchFamily="34" charset="-120"/>
              </a:rPr>
              <a:t>個新手駕駛員和</a:t>
            </a:r>
            <a:r>
              <a:rPr lang="en-US" altLang="zh-TW" sz="2800" b="1" dirty="0">
                <a:solidFill>
                  <a:prstClr val="black"/>
                </a:solidFill>
                <a:latin typeface="微軟正黑體" panose="020B0604030504040204" pitchFamily="34" charset="-120"/>
                <a:ea typeface="微軟正黑體" panose="020B0604030504040204" pitchFamily="34" charset="-120"/>
              </a:rPr>
              <a:t>14</a:t>
            </a:r>
            <a:r>
              <a:rPr lang="zh-TW" altLang="en-US" sz="2800" b="1" dirty="0">
                <a:solidFill>
                  <a:prstClr val="black"/>
                </a:solidFill>
                <a:latin typeface="微軟正黑體" panose="020B0604030504040204" pitchFamily="34" charset="-120"/>
                <a:ea typeface="微軟正黑體" panose="020B0604030504040204" pitchFamily="34" charset="-120"/>
              </a:rPr>
              <a:t>位經驗豐富的駕駛員</a:t>
            </a:r>
            <a:r>
              <a:rPr lang="en-US" altLang="zh-TW" sz="2800" b="1" dirty="0">
                <a:solidFill>
                  <a:prstClr val="black"/>
                </a:solidFill>
                <a:latin typeface="微軟正黑體" panose="020B0604030504040204" pitchFamily="34" charset="-120"/>
                <a:ea typeface="微軟正黑體" panose="020B0604030504040204" pitchFamily="34" charset="-120"/>
              </a:rPr>
              <a:t>)</a:t>
            </a: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他們當時正在參加駕駛培訓和預防累犯的課程（</a:t>
            </a:r>
            <a:r>
              <a:rPr lang="en-US" altLang="zh-TW" sz="2800" b="1" dirty="0">
                <a:solidFill>
                  <a:prstClr val="black"/>
                </a:solidFill>
                <a:latin typeface="微軟正黑體" panose="020B0604030504040204" pitchFamily="34" charset="-120"/>
                <a:ea typeface="微軟正黑體" panose="020B0604030504040204" pitchFamily="34" charset="-120"/>
              </a:rPr>
              <a:t>28-53</a:t>
            </a:r>
            <a:r>
              <a:rPr lang="zh-TW" altLang="en-US" sz="2800" b="1" dirty="0">
                <a:solidFill>
                  <a:prstClr val="black"/>
                </a:solidFill>
                <a:latin typeface="微軟正黑體" panose="020B0604030504040204" pitchFamily="34" charset="-120"/>
                <a:ea typeface="微軟正黑體" panose="020B0604030504040204" pitchFamily="34" charset="-120"/>
              </a:rPr>
              <a:t>歲，平均年齡</a:t>
            </a:r>
            <a:r>
              <a:rPr lang="en-US" altLang="zh-TW" sz="2800" b="1" dirty="0">
                <a:solidFill>
                  <a:prstClr val="black"/>
                </a:solidFill>
                <a:latin typeface="微軟正黑體" panose="020B0604030504040204" pitchFamily="34" charset="-120"/>
                <a:ea typeface="微軟正黑體" panose="020B0604030504040204" pitchFamily="34" charset="-120"/>
              </a:rPr>
              <a:t>= 38.0</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SD = 7.7)</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362105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15498" y="1467889"/>
            <a:ext cx="2283324"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Apparatus</a:t>
            </a:r>
          </a:p>
        </p:txBody>
      </p:sp>
      <p:sp>
        <p:nvSpPr>
          <p:cNvPr id="20" name="矩形 19">
            <a:extLst>
              <a:ext uri="{FF2B5EF4-FFF2-40B4-BE49-F238E27FC236}">
                <a16:creationId xmlns:a16="http://schemas.microsoft.com/office/drawing/2014/main" id="{96932837-036F-43EC-9021-A1AE5D3DCA72}"/>
              </a:ext>
            </a:extLst>
          </p:cNvPr>
          <p:cNvSpPr/>
          <p:nvPr/>
        </p:nvSpPr>
        <p:spPr>
          <a:xfrm>
            <a:off x="794596" y="2456623"/>
            <a:ext cx="11397404" cy="954107"/>
          </a:xfrm>
          <a:prstGeom prst="rect">
            <a:avLst/>
          </a:prstGeom>
        </p:spPr>
        <p:txBody>
          <a:bodyPr wrap="square">
            <a:spAutoFit/>
          </a:bodyPr>
          <a:lstStyle/>
          <a:p>
            <a:pPr marL="457200" lvl="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Canon HD </a:t>
            </a:r>
            <a:r>
              <a:rPr lang="en-US" altLang="zh-TW" sz="2800" b="1" dirty="0" err="1">
                <a:solidFill>
                  <a:prstClr val="black"/>
                </a:solidFill>
                <a:latin typeface="微軟正黑體" panose="020B0604030504040204" pitchFamily="34" charset="-120"/>
                <a:ea typeface="微軟正黑體" panose="020B0604030504040204" pitchFamily="34" charset="-120"/>
              </a:rPr>
              <a:t>Legria</a:t>
            </a:r>
            <a:r>
              <a:rPr lang="en-US" altLang="zh-TW" sz="2800" b="1" dirty="0">
                <a:solidFill>
                  <a:prstClr val="black"/>
                </a:solidFill>
                <a:latin typeface="微軟正黑體" panose="020B0604030504040204" pitchFamily="34" charset="-120"/>
                <a:ea typeface="微軟正黑體" panose="020B0604030504040204" pitchFamily="34" charset="-120"/>
              </a:rPr>
              <a:t> HF R16 full HD </a:t>
            </a:r>
            <a:r>
              <a:rPr lang="zh-TW" altLang="en-US" sz="2800" b="1" dirty="0">
                <a:solidFill>
                  <a:prstClr val="black"/>
                </a:solidFill>
                <a:latin typeface="微軟正黑體" panose="020B0604030504040204" pitchFamily="34" charset="-120"/>
                <a:ea typeface="微軟正黑體" panose="020B0604030504040204" pitchFamily="34" charset="-120"/>
              </a:rPr>
              <a:t>數位相機</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錄製</a:t>
            </a:r>
            <a:r>
              <a:rPr lang="en-US" altLang="zh-TW" sz="2800" b="1" dirty="0">
                <a:solidFill>
                  <a:prstClr val="black"/>
                </a:solidFill>
                <a:latin typeface="微軟正黑體" panose="020B0604030504040204" pitchFamily="34" charset="-120"/>
                <a:ea typeface="微軟正黑體" panose="020B0604030504040204" pitchFamily="34" charset="-120"/>
              </a:rPr>
              <a:t>167</a:t>
            </a:r>
            <a:r>
              <a:rPr lang="zh-TW" altLang="en-US" sz="2800" b="1" dirty="0">
                <a:solidFill>
                  <a:prstClr val="black"/>
                </a:solidFill>
                <a:latin typeface="微軟正黑體" panose="020B0604030504040204" pitchFamily="34" charset="-120"/>
                <a:ea typeface="微軟正黑體" panose="020B0604030504040204" pitchFamily="34" charset="-120"/>
              </a:rPr>
              <a:t>個影片</a:t>
            </a:r>
          </a:p>
        </p:txBody>
      </p:sp>
      <p:sp>
        <p:nvSpPr>
          <p:cNvPr id="10" name="矩形 9">
            <a:extLst>
              <a:ext uri="{FF2B5EF4-FFF2-40B4-BE49-F238E27FC236}">
                <a16:creationId xmlns:a16="http://schemas.microsoft.com/office/drawing/2014/main" id="{7D1F62AE-0570-4237-90A1-68F82348EEE9}"/>
              </a:ext>
            </a:extLst>
          </p:cNvPr>
          <p:cNvSpPr/>
          <p:nvPr/>
        </p:nvSpPr>
        <p:spPr>
          <a:xfrm>
            <a:off x="794596" y="3874382"/>
            <a:ext cx="11397404" cy="954107"/>
          </a:xfrm>
          <a:prstGeom prst="rect">
            <a:avLst/>
          </a:prstGeom>
        </p:spPr>
        <p:txBody>
          <a:bodyPr wrap="square">
            <a:spAutoFit/>
          </a:bodyPr>
          <a:lstStyle/>
          <a:p>
            <a:pPr marL="457200" lvl="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Hague SM1</a:t>
            </a:r>
            <a:r>
              <a:rPr lang="zh-TW" altLang="en-US" sz="2800" b="1" dirty="0">
                <a:solidFill>
                  <a:prstClr val="black"/>
                </a:solidFill>
                <a:latin typeface="微軟正黑體" panose="020B0604030504040204" pitchFamily="34" charset="-120"/>
                <a:ea typeface="微軟正黑體" panose="020B0604030504040204" pitchFamily="34" charset="-120"/>
              </a:rPr>
              <a:t>汽車相機支架</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用於安裝在車內的擋風玻璃上</a:t>
            </a:r>
          </a:p>
        </p:txBody>
      </p:sp>
      <p:sp>
        <p:nvSpPr>
          <p:cNvPr id="2" name="矩形 1">
            <a:extLst>
              <a:ext uri="{FF2B5EF4-FFF2-40B4-BE49-F238E27FC236}">
                <a16:creationId xmlns:a16="http://schemas.microsoft.com/office/drawing/2014/main" id="{00AFBBC5-BA8F-490A-AECC-CAC6C0CCFAC7}"/>
              </a:ext>
            </a:extLst>
          </p:cNvPr>
          <p:cNvSpPr/>
          <p:nvPr/>
        </p:nvSpPr>
        <p:spPr>
          <a:xfrm>
            <a:off x="794596" y="5390111"/>
            <a:ext cx="5085110" cy="954107"/>
          </a:xfrm>
          <a:prstGeom prst="rect">
            <a:avLst/>
          </a:prstGeom>
        </p:spPr>
        <p:txBody>
          <a:bodyPr wrap="none">
            <a:spAutoFit/>
          </a:bodyPr>
          <a:lstStyle/>
          <a:p>
            <a:pPr marL="457200" lvl="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VLC Media Player</a:t>
            </a:r>
            <a:r>
              <a:rPr lang="zh-TW" altLang="en-US" sz="2800" b="1" dirty="0">
                <a:solidFill>
                  <a:prstClr val="black"/>
                </a:solidFill>
                <a:latin typeface="微軟正黑體" panose="020B0604030504040204" pitchFamily="34" charset="-120"/>
                <a:ea typeface="微軟正黑體" panose="020B0604030504040204" pitchFamily="34" charset="-120"/>
              </a:rPr>
              <a:t>專業軟體</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剪輯並處理原始的影片</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031129957"/>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118025</TotalTime>
  <Words>2935</Words>
  <Application>Microsoft Office PowerPoint</Application>
  <PresentationFormat>寬螢幕</PresentationFormat>
  <Paragraphs>158</Paragraphs>
  <Slides>24</Slides>
  <Notes>24</Notes>
  <HiddenSlides>2</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24</vt:i4>
      </vt:variant>
    </vt:vector>
  </HeadingPairs>
  <TitlesOfParts>
    <vt:vector size="32" baseType="lpstr">
      <vt:lpstr>等线</vt:lpstr>
      <vt:lpstr>微軟正黑體</vt:lpstr>
      <vt:lpstr>新細明體</vt:lpstr>
      <vt:lpstr>Arial</vt:lpstr>
      <vt:lpstr>Calibri</vt:lpstr>
      <vt:lpstr>Calibri Light</vt:lpstr>
      <vt:lpstr>Wingdings</vt:lpstr>
      <vt:lpstr>Office 佈景主題</vt:lpstr>
      <vt:lpstr>Development and Validation of the Spanish Hazard Perception Test</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 FOR NEWBORNS - CERTAIN IMPLICATIONS AND RECOMMENDATIONS FOR PARENTS AND DESIGNERS</dc:title>
  <dc:creator>姿璇 陳</dc:creator>
  <cp:lastModifiedBy>姿璇</cp:lastModifiedBy>
  <cp:revision>1373</cp:revision>
  <cp:lastPrinted>2020-02-05T01:20:37Z</cp:lastPrinted>
  <dcterms:created xsi:type="dcterms:W3CDTF">2019-09-16T01:58:32Z</dcterms:created>
  <dcterms:modified xsi:type="dcterms:W3CDTF">2020-09-25T05:38:05Z</dcterms:modified>
</cp:coreProperties>
</file>